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49.xml" ContentType="application/vnd.openxmlformats-officedocument.presentationml.tag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38.xml" ContentType="application/vnd.openxmlformats-officedocument.presentationml.tags+xml"/>
  <Override PartName="/ppt/tags/tag56.xml" ContentType="application/vnd.openxmlformats-officedocument.presentationml.tags+xml"/>
  <Override PartName="/ppt/tags/tag67.xml" ContentType="application/vnd.openxmlformats-officedocument.presentationml.tags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tags/tag45.xml" ContentType="application/vnd.openxmlformats-officedocument.presentationml.tags+xml"/>
  <Override PartName="/ppt/tags/tag63.xml" ContentType="application/vnd.openxmlformats-officedocument.presentationml.tags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tags/tag52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32.xml" ContentType="application/vnd.openxmlformats-officedocument.presentationml.tags+xml"/>
  <Override PartName="/ppt/notesSlides/notesSlide7.xml" ContentType="application/vnd.openxmlformats-officedocument.presentationml.notesSlide+xml"/>
  <Override PartName="/ppt/tags/tag41.xml" ContentType="application/vnd.openxmlformats-officedocument.presentationml.tags+xml"/>
  <Override PartName="/ppt/tags/tag50.xml" ContentType="application/vnd.openxmlformats-officedocument.presentationml.tags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tags/tag30.xml" ContentType="application/vnd.openxmlformats-officedocument.presentationml.tag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tags/tag39.xml" ContentType="application/vnd.openxmlformats-officedocument.presentationml.tags+xml"/>
  <Override PartName="/ppt/tags/tag59.xml" ContentType="application/vnd.openxmlformats-officedocument.presentationml.tags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19.xml" ContentType="application/vnd.openxmlformats-officedocument.presentationml.tags+xml"/>
  <Override PartName="/ppt/tags/tag28.xml" ContentType="application/vnd.openxmlformats-officedocument.presentationml.tags+xml"/>
  <Override PartName="/ppt/tags/tag37.xml" ContentType="application/vnd.openxmlformats-officedocument.presentationml.tags+xml"/>
  <Override PartName="/ppt/tags/tag48.xml" ContentType="application/vnd.openxmlformats-officedocument.presentationml.tags+xml"/>
  <Override PartName="/ppt/tags/tag57.xml" ContentType="application/vnd.openxmlformats-officedocument.presentationml.tags+xml"/>
  <Override PartName="/ppt/tags/tag66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tags/tag17.xml" ContentType="application/vnd.openxmlformats-officedocument.presentationml.tags+xml"/>
  <Override PartName="/ppt/tags/tag26.xml" ContentType="application/vnd.openxmlformats-officedocument.presentationml.tags+xml"/>
  <Override PartName="/ppt/tags/tag35.xml" ContentType="application/vnd.openxmlformats-officedocument.presentationml.tags+xml"/>
  <Override PartName="/ppt/tags/tag46.xml" ContentType="application/vnd.openxmlformats-officedocument.presentationml.tags+xml"/>
  <Override PartName="/ppt/tags/tag55.xml" ContentType="application/vnd.openxmlformats-officedocument.presentationml.tags+xml"/>
  <Override PartName="/ppt/tags/tag6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tags/tag24.xml" ContentType="application/vnd.openxmlformats-officedocument.presentationml.tags+xml"/>
  <Override PartName="/ppt/tags/tag33.xml" ContentType="application/vnd.openxmlformats-officedocument.presentationml.tags+xml"/>
  <Default Extension="vml" ContentType="application/vnd.openxmlformats-officedocument.vmlDrawing"/>
  <Override PartName="/ppt/tags/tag44.xml" ContentType="application/vnd.openxmlformats-officedocument.presentationml.tags+xml"/>
  <Override PartName="/ppt/notesSlides/notesSlide8.xml" ContentType="application/vnd.openxmlformats-officedocument.presentationml.notesSlide+xml"/>
  <Override PartName="/ppt/tags/tag53.xml" ContentType="application/vnd.openxmlformats-officedocument.presentationml.tags+xml"/>
  <Override PartName="/ppt/notesSlides/notesSlide11.xml" ContentType="application/vnd.openxmlformats-officedocument.presentationml.notesSlide+xml"/>
  <Override PartName="/ppt/tags/tag62.xml" ContentType="application/vnd.openxmlformats-officedocument.presentationml.tags+xml"/>
  <Override PartName="/ppt/tags/tag13.xml" ContentType="application/vnd.openxmlformats-officedocument.presentationml.tags+xml"/>
  <Override PartName="/ppt/tags/tag22.xml" ContentType="application/vnd.openxmlformats-officedocument.presentationml.tags+xml"/>
  <Override PartName="/ppt/tags/tag31.xml" ContentType="application/vnd.openxmlformats-officedocument.presentationml.tags+xml"/>
  <Override PartName="/ppt/notesSlides/notesSlide6.xml" ContentType="application/vnd.openxmlformats-officedocument.presentationml.notesSlide+xml"/>
  <Override PartName="/ppt/tags/tag40.xml" ContentType="application/vnd.openxmlformats-officedocument.presentationml.tags+xml"/>
  <Override PartName="/ppt/tags/tag42.xml" ContentType="application/vnd.openxmlformats-officedocument.presentationml.tags+xml"/>
  <Override PartName="/ppt/tags/tag51.xml" ContentType="application/vnd.openxmlformats-officedocument.presentationml.tags+xml"/>
  <Override PartName="/ppt/tags/tag60.xml" ContentType="application/vnd.openxmlformats-officedocument.presentationml.tags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tags/tag6.xml" ContentType="application/vnd.openxmlformats-officedocument.presentationml.tag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ags/tag2.xml" ContentType="application/vnd.openxmlformats-officedocument.presentationml.tags+xml"/>
  <Override PartName="/ppt/tags/tag58.xml" ContentType="application/vnd.openxmlformats-officedocument.presentationml.tags+xml"/>
  <Default Extension="rels" ContentType="application/vnd.openxmlformats-package.relationships+xml"/>
  <Override PartName="/ppt/slides/slide23.xml" ContentType="application/vnd.openxmlformats-officedocument.presentationml.slide+xml"/>
  <Override PartName="/ppt/tags/tag29.xml" ContentType="application/vnd.openxmlformats-officedocument.presentationml.tags+xml"/>
  <Override PartName="/ppt/tags/tag47.xml" ContentType="application/vnd.openxmlformats-officedocument.presentationml.tags+xml"/>
  <Override PartName="/ppt/slides/slide12.xml" ContentType="application/vnd.openxmlformats-officedocument.presentationml.slide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tags/tag54.xml" ContentType="application/vnd.openxmlformats-officedocument.presentationml.tags+xml"/>
  <Override PartName="/ppt/tags/tag65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notesSlides/notesSlide9.xml" ContentType="application/vnd.openxmlformats-officedocument.presentationml.notesSlide+xml"/>
  <Override PartName="/ppt/tags/tag61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57" r:id="rId2"/>
    <p:sldId id="358" r:id="rId3"/>
    <p:sldId id="359" r:id="rId4"/>
    <p:sldId id="260" r:id="rId5"/>
    <p:sldId id="360" r:id="rId6"/>
    <p:sldId id="814" r:id="rId7"/>
    <p:sldId id="363" r:id="rId8"/>
    <p:sldId id="422" r:id="rId9"/>
    <p:sldId id="858" r:id="rId10"/>
    <p:sldId id="423" r:id="rId11"/>
    <p:sldId id="815" r:id="rId12"/>
    <p:sldId id="849" r:id="rId13"/>
    <p:sldId id="850" r:id="rId14"/>
    <p:sldId id="851" r:id="rId15"/>
    <p:sldId id="852" r:id="rId16"/>
    <p:sldId id="853" r:id="rId17"/>
    <p:sldId id="854" r:id="rId18"/>
    <p:sldId id="855" r:id="rId19"/>
    <p:sldId id="800" r:id="rId20"/>
    <p:sldId id="856" r:id="rId21"/>
    <p:sldId id="733" r:id="rId22"/>
    <p:sldId id="734" r:id="rId23"/>
    <p:sldId id="857" r:id="rId24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4150"/>
    <a:srgbClr val="FDCE7B"/>
    <a:srgbClr val="CC99FF"/>
    <a:srgbClr val="1B84A5"/>
    <a:srgbClr val="2B9563"/>
    <a:srgbClr val="969696"/>
    <a:srgbClr val="CC3399"/>
    <a:srgbClr val="000000"/>
    <a:srgbClr val="00808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>
      <p:cViewPr>
        <p:scale>
          <a:sx n="86" d="100"/>
          <a:sy n="86" d="100"/>
        </p:scale>
        <p:origin x="-60" y="-72"/>
      </p:cViewPr>
      <p:guideLst>
        <p:guide orient="horz" pos="23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jpeg>
</file>

<file path=ppt/media/image30.jpe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2020/12/22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8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 smtClean="0">
                <a:ea typeface="宋体" panose="02010600030101010101" pitchFamily="2" charset="-122"/>
              </a:rPr>
              <a:t>模板来自于 </a:t>
            </a:r>
            <a:r>
              <a:rPr lang="en-US" altLang="zh-CN" smtClean="0">
                <a:ea typeface="宋体" panose="02010600030101010101" pitchFamily="2" charset="-122"/>
              </a:rPr>
              <a:t>http://docer.wps.cn</a:t>
            </a: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6148" name="灯片编号占位符 3"/>
          <p:cNvSpPr txBox="1">
            <a:spLocks noGrp="1" noChangeArrowheads="1"/>
          </p:cNvSpPr>
          <p:nvPr/>
        </p:nvSpPr>
        <p:spPr bwMode="auto">
          <a:xfrm>
            <a:off x="4023992" y="9721107"/>
            <a:ext cx="3078427" cy="5135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9075" tIns="49538" rIns="99075" bIns="49538" anchor="b"/>
          <a:lstStyle/>
          <a:p>
            <a:pPr algn="r" eaLnBrk="1" hangingPunct="1">
              <a:buFont typeface="Arial" panose="020B0604020202020204" pitchFamily="34" charset="0"/>
              <a:buNone/>
            </a:pPr>
            <a:fld id="{AAED0429-06AC-4391-B511-C2D4F3A38C12}" type="slidenum">
              <a:rPr lang="zh-CN" altLang="en-US" sz="1300">
                <a:latin typeface="Calibri" panose="020F0502020204030204" pitchFamily="34" charset="0"/>
                <a:ea typeface="宋体" panose="02010600030101010101" pitchFamily="2" charset="-122"/>
              </a:rPr>
              <a:pPr algn="r" eaLnBrk="1" hangingPunct="1">
                <a:buFont typeface="Arial" panose="020B0604020202020204" pitchFamily="34" charset="0"/>
                <a:buNone/>
              </a:pPr>
              <a:t>2</a:t>
            </a:fld>
            <a:endParaRPr lang="zh-CN" altLang="en-US" sz="13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635" y="6372860"/>
            <a:ext cx="12190730" cy="2343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635" y="6372860"/>
            <a:ext cx="12190730" cy="2343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4063" y="261258"/>
            <a:ext cx="8415337" cy="8552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635" y="6372860"/>
            <a:ext cx="12190730" cy="2343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4063" y="261258"/>
            <a:ext cx="8415337" cy="85529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3836" y="1214422"/>
            <a:ext cx="3357586" cy="755143"/>
            <a:chOff x="523836" y="1428736"/>
            <a:chExt cx="3357586" cy="755143"/>
          </a:xfrm>
        </p:grpSpPr>
        <p:sp>
          <p:nvSpPr>
            <p:cNvPr id="18" name="任意多边形 17"/>
            <p:cNvSpPr/>
            <p:nvPr/>
          </p:nvSpPr>
          <p:spPr>
            <a:xfrm>
              <a:off x="523836" y="1428736"/>
              <a:ext cx="714380" cy="642942"/>
            </a:xfrm>
            <a:custGeom>
              <a:avLst/>
              <a:gdLst>
                <a:gd name="connsiteX0" fmla="*/ 0 w 864000"/>
                <a:gd name="connsiteY0" fmla="*/ 0 h 864000"/>
                <a:gd name="connsiteX1" fmla="*/ 864000 w 864000"/>
                <a:gd name="connsiteY1" fmla="*/ 0 h 864000"/>
                <a:gd name="connsiteX2" fmla="*/ 864000 w 864000"/>
                <a:gd name="connsiteY2" fmla="*/ 261737 h 864000"/>
                <a:gd name="connsiteX3" fmla="*/ 751007 w 864000"/>
                <a:gd name="connsiteY3" fmla="*/ 261737 h 864000"/>
                <a:gd name="connsiteX4" fmla="*/ 751007 w 864000"/>
                <a:gd name="connsiteY4" fmla="*/ 112993 h 864000"/>
                <a:gd name="connsiteX5" fmla="*/ 112993 w 864000"/>
                <a:gd name="connsiteY5" fmla="*/ 112993 h 864000"/>
                <a:gd name="connsiteX6" fmla="*/ 112993 w 864000"/>
                <a:gd name="connsiteY6" fmla="*/ 751007 h 864000"/>
                <a:gd name="connsiteX7" fmla="*/ 246681 w 864000"/>
                <a:gd name="connsiteY7" fmla="*/ 751007 h 864000"/>
                <a:gd name="connsiteX8" fmla="*/ 246681 w 864000"/>
                <a:gd name="connsiteY8" fmla="*/ 864000 h 864000"/>
                <a:gd name="connsiteX9" fmla="*/ 0 w 864000"/>
                <a:gd name="connsiteY9" fmla="*/ 864000 h 86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4000" h="864000">
                  <a:moveTo>
                    <a:pt x="0" y="0"/>
                  </a:moveTo>
                  <a:lnTo>
                    <a:pt x="864000" y="0"/>
                  </a:lnTo>
                  <a:lnTo>
                    <a:pt x="864000" y="261737"/>
                  </a:lnTo>
                  <a:lnTo>
                    <a:pt x="751007" y="261737"/>
                  </a:lnTo>
                  <a:lnTo>
                    <a:pt x="751007" y="112993"/>
                  </a:lnTo>
                  <a:lnTo>
                    <a:pt x="112993" y="112993"/>
                  </a:lnTo>
                  <a:lnTo>
                    <a:pt x="112993" y="751007"/>
                  </a:lnTo>
                  <a:lnTo>
                    <a:pt x="246681" y="751007"/>
                  </a:lnTo>
                  <a:lnTo>
                    <a:pt x="246681" y="864000"/>
                  </a:lnTo>
                  <a:lnTo>
                    <a:pt x="0" y="86400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6"/>
            <p:cNvSpPr txBox="1"/>
            <p:nvPr/>
          </p:nvSpPr>
          <p:spPr>
            <a:xfrm>
              <a:off x="809588" y="1617459"/>
              <a:ext cx="3071834" cy="566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000" b="1">
                  <a:solidFill>
                    <a:srgbClr val="5F5E5C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endParaRPr lang="zh-CN" altLang="zh-CN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635" y="6372860"/>
            <a:ext cx="12190730" cy="2343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754063" y="6373017"/>
            <a:ext cx="2743200" cy="365125"/>
          </a:xfrm>
          <a:prstGeom prst="rect">
            <a:avLst/>
          </a:prstGeom>
        </p:spPr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2020/12/22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7013" y="6373017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91563" y="6373017"/>
            <a:ext cx="2743200" cy="365125"/>
          </a:xfrm>
          <a:prstGeom prst="rect">
            <a:avLst/>
          </a:prstGeom>
        </p:spPr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754063" y="477520"/>
            <a:ext cx="10680700" cy="5635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4"/>
            <a:r>
              <a:rPr lang="zh-CN" altLang="en-US" dirty="0" smtClean="0"/>
              <a:t>第二级</a:t>
            </a:r>
          </a:p>
          <a:p>
            <a:pPr lvl="6"/>
            <a:r>
              <a:rPr lang="zh-CN" altLang="en-US" dirty="0" smtClean="0"/>
              <a:t>第三级</a:t>
            </a:r>
          </a:p>
          <a:p>
            <a:pPr lvl="7"/>
            <a:r>
              <a:rPr lang="zh-CN" altLang="en-US" dirty="0" smtClean="0"/>
              <a:t>第四级</a:t>
            </a:r>
          </a:p>
          <a:p>
            <a:pPr lvl="8"/>
            <a:r>
              <a:rPr lang="zh-CN" altLang="en-US" dirty="0" smtClean="0"/>
              <a:t>第五级</a:t>
            </a:r>
          </a:p>
        </p:txBody>
      </p:sp>
      <p:sp>
        <p:nvSpPr>
          <p:cNvPr id="6" name="Freeform 133"/>
          <p:cNvSpPr/>
          <p:nvPr userDrawn="1"/>
        </p:nvSpPr>
        <p:spPr bwMode="auto">
          <a:xfrm>
            <a:off x="11125200" y="5809765"/>
            <a:ext cx="781050" cy="585788"/>
          </a:xfrm>
          <a:prstGeom prst="flowChartDecision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15"/>
          <p:cNvSpPr txBox="1"/>
          <p:nvPr userDrawn="1"/>
        </p:nvSpPr>
        <p:spPr>
          <a:xfrm>
            <a:off x="11198831" y="5919328"/>
            <a:ext cx="637824" cy="338552"/>
          </a:xfrm>
          <a:prstGeom prst="rect">
            <a:avLst/>
          </a:prstGeom>
          <a:noFill/>
        </p:spPr>
        <p:txBody>
          <a:bodyPr wrap="square" lIns="91434" tIns="45718" rIns="91434" bIns="45718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pPr algn="ctr"/>
              <a:t>‹#›</a:t>
            </a:fld>
            <a:r>
              <a:rPr lang="zh-CN" altLang="en-US" sz="16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首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 userDrawn="1">
            <p:custDataLst>
              <p:tags r:id="rId1"/>
            </p:custDataLst>
          </p:nvPr>
        </p:nvSpPr>
        <p:spPr>
          <a:xfrm>
            <a:off x="0" y="-1"/>
            <a:ext cx="12192000" cy="35528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4"/>
          <p:cNvSpPr txBox="1"/>
          <p:nvPr userDrawn="1">
            <p:custDataLst>
              <p:tags r:id="rId2"/>
            </p:custDataLst>
          </p:nvPr>
        </p:nvSpPr>
        <p:spPr>
          <a:xfrm>
            <a:off x="6296025" y="4052893"/>
            <a:ext cx="3841792" cy="44796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  <a:latin typeface="Bell MT" panose="02020503060305020303" pitchFamily="18" charset="0"/>
                <a:ea typeface="微软雅黑" panose="020B0503020204020204" charset="-122"/>
                <a:cs typeface="Arial" panose="020B0604020202020204" pitchFamily="34" charset="0"/>
              </a:rPr>
              <a:t>北京金企鹅文化发展中心</a:t>
            </a:r>
            <a:endParaRPr lang="zh-CN" altLang="en-US" sz="2400" b="1" dirty="0">
              <a:solidFill>
                <a:schemeClr val="accent3">
                  <a:lumMod val="50000"/>
                </a:schemeClr>
              </a:solidFill>
              <a:latin typeface="Bell MT" panose="02020503060305020303" pitchFamily="18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4" name="文本框 6"/>
          <p:cNvSpPr txBox="1"/>
          <p:nvPr userDrawn="1">
            <p:custDataLst>
              <p:tags r:id="rId3"/>
            </p:custDataLst>
          </p:nvPr>
        </p:nvSpPr>
        <p:spPr>
          <a:xfrm>
            <a:off x="6339912" y="4606987"/>
            <a:ext cx="3826480" cy="44796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altLang="zh-CN" sz="2400" b="1" dirty="0" smtClean="0">
                <a:solidFill>
                  <a:schemeClr val="accent3">
                    <a:lumMod val="50000"/>
                  </a:schemeClr>
                </a:solidFill>
                <a:latin typeface="Bell MT" panose="02020503060305020303" pitchFamily="18" charset="0"/>
                <a:ea typeface="微软雅黑" panose="020B0503020204020204" charset="-122"/>
                <a:cs typeface="Arial" panose="020B0604020202020204" pitchFamily="34" charset="0"/>
              </a:rPr>
              <a:t>http://www.bjjqe.com</a:t>
            </a:r>
            <a:endParaRPr lang="zh-CN" altLang="en-US" sz="2400" b="1" dirty="0">
              <a:solidFill>
                <a:schemeClr val="accent3">
                  <a:lumMod val="50000"/>
                </a:schemeClr>
              </a:solidFill>
              <a:latin typeface="Bell MT" panose="02020503060305020303" pitchFamily="18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5" name="KSO_Shape"/>
          <p:cNvSpPr/>
          <p:nvPr userDrawn="1">
            <p:custDataLst>
              <p:tags r:id="rId4"/>
            </p:custDataLst>
          </p:nvPr>
        </p:nvSpPr>
        <p:spPr>
          <a:xfrm>
            <a:off x="5743652" y="4723721"/>
            <a:ext cx="399973" cy="200703"/>
          </a:xfrm>
          <a:custGeom>
            <a:avLst/>
            <a:gdLst/>
            <a:ahLst/>
            <a:cxnLst/>
            <a:rect l="l" t="t" r="r" b="b"/>
            <a:pathLst>
              <a:path w="4974795" h="3320682">
                <a:moveTo>
                  <a:pt x="1897867" y="1805825"/>
                </a:moveTo>
                <a:lnTo>
                  <a:pt x="2485737" y="2315734"/>
                </a:lnTo>
                <a:lnTo>
                  <a:pt x="3073607" y="1805825"/>
                </a:lnTo>
                <a:lnTo>
                  <a:pt x="4820061" y="3320682"/>
                </a:lnTo>
                <a:lnTo>
                  <a:pt x="151413" y="3320682"/>
                </a:lnTo>
                <a:close/>
                <a:moveTo>
                  <a:pt x="0" y="159634"/>
                </a:moveTo>
                <a:lnTo>
                  <a:pt x="1788328" y="1710812"/>
                </a:lnTo>
                <a:lnTo>
                  <a:pt x="0" y="3261996"/>
                </a:lnTo>
                <a:close/>
                <a:moveTo>
                  <a:pt x="4974795" y="156753"/>
                </a:moveTo>
                <a:lnTo>
                  <a:pt x="4974795" y="3264872"/>
                </a:lnTo>
                <a:lnTo>
                  <a:pt x="3183146" y="1710812"/>
                </a:lnTo>
                <a:close/>
                <a:moveTo>
                  <a:pt x="35040" y="0"/>
                </a:moveTo>
                <a:lnTo>
                  <a:pt x="4936434" y="0"/>
                </a:lnTo>
                <a:lnTo>
                  <a:pt x="2485737" y="212570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KSO_Shape"/>
          <p:cNvSpPr/>
          <p:nvPr userDrawn="1">
            <p:custDataLst>
              <p:tags r:id="rId5"/>
            </p:custDataLst>
          </p:nvPr>
        </p:nvSpPr>
        <p:spPr>
          <a:xfrm>
            <a:off x="5640344" y="4008003"/>
            <a:ext cx="614100" cy="347060"/>
          </a:xfrm>
          <a:custGeom>
            <a:avLst/>
            <a:gdLst/>
            <a:ahLst/>
            <a:cxnLst/>
            <a:rect l="l" t="t" r="r" b="b"/>
            <a:pathLst>
              <a:path w="648072" h="400516">
                <a:moveTo>
                  <a:pt x="324036" y="0"/>
                </a:moveTo>
                <a:lnTo>
                  <a:pt x="648072" y="216024"/>
                </a:lnTo>
                <a:lnTo>
                  <a:pt x="520183" y="216024"/>
                </a:lnTo>
                <a:cubicBezTo>
                  <a:pt x="521934" y="217353"/>
                  <a:pt x="522036" y="218913"/>
                  <a:pt x="522036" y="220497"/>
                </a:cubicBezTo>
                <a:lnTo>
                  <a:pt x="522036" y="364511"/>
                </a:lnTo>
                <a:cubicBezTo>
                  <a:pt x="522036" y="384396"/>
                  <a:pt x="505916" y="400516"/>
                  <a:pt x="486031" y="400516"/>
                </a:cubicBezTo>
                <a:lnTo>
                  <a:pt x="378042" y="400516"/>
                </a:lnTo>
                <a:lnTo>
                  <a:pt x="378042" y="256516"/>
                </a:lnTo>
                <a:lnTo>
                  <a:pt x="270030" y="256516"/>
                </a:lnTo>
                <a:lnTo>
                  <a:pt x="270030" y="400516"/>
                </a:lnTo>
                <a:lnTo>
                  <a:pt x="162041" y="400516"/>
                </a:lnTo>
                <a:cubicBezTo>
                  <a:pt x="142156" y="400516"/>
                  <a:pt x="126036" y="384396"/>
                  <a:pt x="126036" y="364511"/>
                </a:cubicBezTo>
                <a:lnTo>
                  <a:pt x="126036" y="220497"/>
                </a:lnTo>
                <a:lnTo>
                  <a:pt x="127889" y="216024"/>
                </a:lnTo>
                <a:lnTo>
                  <a:pt x="0" y="21602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37" name="文本框 3"/>
          <p:cNvSpPr txBox="1">
            <a:spLocks noChangeArrowheads="1"/>
          </p:cNvSpPr>
          <p:nvPr userDrawn="1">
            <p:custDataLst>
              <p:tags r:id="rId6"/>
            </p:custDataLst>
          </p:nvPr>
        </p:nvSpPr>
        <p:spPr bwMode="auto">
          <a:xfrm>
            <a:off x="4133850" y="2214554"/>
            <a:ext cx="8058150" cy="1017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6600" b="1" dirty="0" smtClean="0">
                <a:solidFill>
                  <a:srgbClr val="FFFFFF"/>
                </a:solidFill>
                <a:latin typeface="Britannic Bold" panose="020B0903060703020204" pitchFamily="34" charset="0"/>
              </a:rPr>
              <a:t>谢谢观看！</a:t>
            </a:r>
            <a:endParaRPr lang="zh-CN" altLang="en-US" sz="6600" b="1" dirty="0">
              <a:solidFill>
                <a:srgbClr val="FFFFFF"/>
              </a:solidFill>
              <a:latin typeface="Britannic Bold" panose="020B0903060703020204" pitchFamily="34" charset="0"/>
            </a:endParaRPr>
          </a:p>
        </p:txBody>
      </p:sp>
      <p:pic>
        <p:nvPicPr>
          <p:cNvPr id="9" name="图片 8" descr="LOGO（黑色）.png"/>
          <p:cNvPicPr>
            <a:picLocks noChangeAspect="1"/>
          </p:cNvPicPr>
          <p:nvPr userDrawn="1"/>
        </p:nvPicPr>
        <p:blipFill>
          <a:blip r:embed="rId8" cstate="print"/>
          <a:stretch>
            <a:fillRect/>
          </a:stretch>
        </p:blipFill>
        <p:spPr>
          <a:xfrm>
            <a:off x="2480684" y="2290946"/>
            <a:ext cx="2281816" cy="18957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9" cstate="print"/>
          <a:srcRect l="20452" r="17427" b="5390"/>
          <a:stretch>
            <a:fillRect/>
          </a:stretch>
        </p:blipFill>
        <p:spPr>
          <a:xfrm rot="16200000" flipV="1">
            <a:off x="-100248" y="100244"/>
            <a:ext cx="863601" cy="663109"/>
          </a:xfrm>
          <a:custGeom>
            <a:avLst/>
            <a:gdLst>
              <a:gd name="connsiteX0" fmla="*/ 1007279 w 1007279"/>
              <a:gd name="connsiteY0" fmla="*/ 773431 h 773431"/>
              <a:gd name="connsiteX1" fmla="*/ 1007279 w 1007279"/>
              <a:gd name="connsiteY1" fmla="*/ 0 h 773431"/>
              <a:gd name="connsiteX2" fmla="*/ 404691 w 1007279"/>
              <a:gd name="connsiteY2" fmla="*/ 0 h 773431"/>
              <a:gd name="connsiteX3" fmla="*/ 473879 w 1007279"/>
              <a:gd name="connsiteY3" fmla="*/ 45011 h 773431"/>
              <a:gd name="connsiteX4" fmla="*/ 0 w 1007279"/>
              <a:gd name="connsiteY4" fmla="*/ 773431 h 77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279" h="773431">
                <a:moveTo>
                  <a:pt x="1007279" y="773431"/>
                </a:moveTo>
                <a:lnTo>
                  <a:pt x="1007279" y="0"/>
                </a:lnTo>
                <a:lnTo>
                  <a:pt x="404691" y="0"/>
                </a:lnTo>
                <a:lnTo>
                  <a:pt x="473879" y="45011"/>
                </a:lnTo>
                <a:lnTo>
                  <a:pt x="0" y="773431"/>
                </a:lnTo>
                <a:close/>
              </a:path>
            </a:pathLst>
          </a:custGeom>
        </p:spPr>
      </p:pic>
      <p:sp>
        <p:nvSpPr>
          <p:cNvPr id="9" name="灯片编号占位符 8"/>
          <p:cNvSpPr txBox="1"/>
          <p:nvPr userDrawn="1"/>
        </p:nvSpPr>
        <p:spPr>
          <a:xfrm>
            <a:off x="8795068" y="589740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F906490-237C-474C-BA2E-D98840BC1F8F}" type="slidenum">
              <a:rPr kumimoji="0" lang="zh-CN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9pPr>
    </p:titleStyle>
    <p:bodyStyle>
      <a:lvl1pPr marL="0" indent="-179705" algn="l" rtl="0" eaLnBrk="1" fontAlgn="base" hangingPunct="1">
        <a:lnSpc>
          <a:spcPct val="150000"/>
        </a:lnSpc>
        <a:spcBef>
          <a:spcPts val="180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ü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1" fontAlgn="base" hangingPunct="1">
        <a:lnSpc>
          <a:spcPct val="130000"/>
        </a:lnSpc>
        <a:spcBef>
          <a:spcPct val="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rtl="0" eaLnBrk="1" fontAlgn="base" hangingPunct="1">
        <a:spcBef>
          <a:spcPts val="50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0" indent="0" algn="l" rtl="0" eaLnBrk="1" fontAlgn="base" hangingPunct="1">
        <a:spcBef>
          <a:spcPts val="50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rgbClr val="262626"/>
          </a:solidFill>
          <a:latin typeface="+mn-lt"/>
          <a:ea typeface="+mn-ea"/>
          <a:cs typeface="+mn-cs"/>
        </a:defRPr>
      </a:lvl4pPr>
      <a:lvl5pPr marL="360045" indent="-179705" algn="l" rtl="0" eaLnBrk="1" fontAlgn="base" hangingPunct="1">
        <a:lnSpc>
          <a:spcPct val="150000"/>
        </a:lnSpc>
        <a:spcBef>
          <a:spcPts val="50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ü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90" indent="-179705" algn="l" defTabSz="914400" rtl="0" eaLnBrk="1" latinLnBrk="0" hangingPunct="1">
        <a:lnSpc>
          <a:spcPct val="150000"/>
        </a:lnSpc>
        <a:spcBef>
          <a:spcPts val="500"/>
        </a:spcBef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" indent="-179705" algn="l" defTabSz="914400" rtl="0" eaLnBrk="1" latinLnBrk="0" hangingPunct="1">
        <a:lnSpc>
          <a:spcPct val="150000"/>
        </a:lnSpc>
        <a:spcBef>
          <a:spcPts val="500"/>
        </a:spcBef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79705" algn="l" defTabSz="914400" rtl="0" eaLnBrk="1" latinLnBrk="0" hangingPunct="1">
        <a:lnSpc>
          <a:spcPct val="150000"/>
        </a:lnSpc>
        <a:spcBef>
          <a:spcPts val="500"/>
        </a:spcBef>
        <a:buClr>
          <a:schemeClr val="tx1"/>
        </a:buClr>
        <a:buSzPct val="80000"/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3.jpe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3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tags" Target="../tags/tag33.xml"/><Relationship Id="rId7" Type="http://schemas.openxmlformats.org/officeDocument/2006/relationships/image" Target="../media/image13.jpe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tags" Target="../tags/tag36.xml"/><Relationship Id="rId7" Type="http://schemas.openxmlformats.org/officeDocument/2006/relationships/image" Target="../media/image16.png"/><Relationship Id="rId2" Type="http://schemas.openxmlformats.org/officeDocument/2006/relationships/tags" Target="../tags/tag35.xml"/><Relationship Id="rId1" Type="http://schemas.openxmlformats.org/officeDocument/2006/relationships/vmlDrawing" Target="../drawings/vmlDrawing1.v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7.xml"/><Relationship Id="rId9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7" Type="http://schemas.openxmlformats.org/officeDocument/2006/relationships/oleObject" Target="../embeddings/oleObject2.bin"/><Relationship Id="rId2" Type="http://schemas.openxmlformats.org/officeDocument/2006/relationships/tags" Target="../tags/tag38.xml"/><Relationship Id="rId1" Type="http://schemas.openxmlformats.org/officeDocument/2006/relationships/vmlDrawing" Target="../drawings/vmlDrawing2.v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4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42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41.xml"/><Relationship Id="rId1" Type="http://schemas.openxmlformats.org/officeDocument/2006/relationships/vmlDrawing" Target="../drawings/vmlDrawing3.vml"/><Relationship Id="rId6" Type="http://schemas.openxmlformats.org/officeDocument/2006/relationships/slideLayout" Target="../slideLayouts/slideLayout5.xml"/><Relationship Id="rId11" Type="http://schemas.openxmlformats.org/officeDocument/2006/relationships/image" Target="../media/image22.png"/><Relationship Id="rId5" Type="http://schemas.openxmlformats.org/officeDocument/2006/relationships/tags" Target="../tags/tag44.xml"/><Relationship Id="rId10" Type="http://schemas.openxmlformats.org/officeDocument/2006/relationships/oleObject" Target="../embeddings/oleObject5.bin"/><Relationship Id="rId4" Type="http://schemas.openxmlformats.org/officeDocument/2006/relationships/tags" Target="../tags/tag43.xml"/><Relationship Id="rId9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tags" Target="../tags/tag46.xml"/><Relationship Id="rId7" Type="http://schemas.openxmlformats.org/officeDocument/2006/relationships/oleObject" Target="../embeddings/oleObject6.bin"/><Relationship Id="rId2" Type="http://schemas.openxmlformats.org/officeDocument/2006/relationships/tags" Target="../tags/tag45.xml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47.xml"/><Relationship Id="rId9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tags" Target="../tags/tag49.xml"/><Relationship Id="rId7" Type="http://schemas.openxmlformats.org/officeDocument/2006/relationships/oleObject" Target="../embeddings/oleObject7.bin"/><Relationship Id="rId2" Type="http://schemas.openxmlformats.org/officeDocument/2006/relationships/tags" Target="../tags/tag48.xml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0.xml"/><Relationship Id="rId9" Type="http://schemas.openxmlformats.org/officeDocument/2006/relationships/image" Target="../media/image28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tags" Target="../tags/tag53.xml"/><Relationship Id="rId7" Type="http://schemas.openxmlformats.org/officeDocument/2006/relationships/image" Target="../media/image29.png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10" Type="http://schemas.openxmlformats.org/officeDocument/2006/relationships/image" Target="../media/image31.png"/><Relationship Id="rId4" Type="http://schemas.openxmlformats.org/officeDocument/2006/relationships/tags" Target="../tags/tag58.xml"/><Relationship Id="rId9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14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11" Type="http://schemas.openxmlformats.org/officeDocument/2006/relationships/image" Target="../media/image6.png"/><Relationship Id="rId5" Type="http://schemas.openxmlformats.org/officeDocument/2006/relationships/tags" Target="../tags/tag16.xml"/><Relationship Id="rId10" Type="http://schemas.openxmlformats.org/officeDocument/2006/relationships/image" Target="../media/image5.png"/><Relationship Id="rId4" Type="http://schemas.openxmlformats.org/officeDocument/2006/relationships/tags" Target="../tags/tag15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image" Target="../media/image32.jpeg"/><Relationship Id="rId4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5.png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24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slideLayout" Target="../slideLayouts/slideLayout5.xml"/><Relationship Id="rId11" Type="http://schemas.openxmlformats.org/officeDocument/2006/relationships/image" Target="../media/image10.jpeg"/><Relationship Id="rId5" Type="http://schemas.openxmlformats.org/officeDocument/2006/relationships/tags" Target="../tags/tag26.xml"/><Relationship Id="rId10" Type="http://schemas.openxmlformats.org/officeDocument/2006/relationships/image" Target="../media/image9.jpeg"/><Relationship Id="rId4" Type="http://schemas.openxmlformats.org/officeDocument/2006/relationships/tags" Target="../tags/tag25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H_Picture_1"/>
          <p:cNvSpPr/>
          <p:nvPr>
            <p:custDataLst>
              <p:tags r:id="rId2"/>
            </p:custDataLst>
          </p:nvPr>
        </p:nvSpPr>
        <p:spPr>
          <a:xfrm>
            <a:off x="2397843" y="1061577"/>
            <a:ext cx="9794157" cy="4218037"/>
          </a:xfrm>
          <a:custGeom>
            <a:avLst/>
            <a:gdLst>
              <a:gd name="connsiteX0" fmla="*/ 0 w 7345618"/>
              <a:gd name="connsiteY0" fmla="*/ 0 h 4218037"/>
              <a:gd name="connsiteX1" fmla="*/ 7345618 w 7345618"/>
              <a:gd name="connsiteY1" fmla="*/ 0 h 4218037"/>
              <a:gd name="connsiteX2" fmla="*/ 7345618 w 7345618"/>
              <a:gd name="connsiteY2" fmla="*/ 4218037 h 4218037"/>
              <a:gd name="connsiteX3" fmla="*/ 2604652 w 7345618"/>
              <a:gd name="connsiteY3" fmla="*/ 4218037 h 4218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5618" h="4218037">
                <a:moveTo>
                  <a:pt x="0" y="0"/>
                </a:moveTo>
                <a:lnTo>
                  <a:pt x="7345618" y="0"/>
                </a:lnTo>
                <a:lnTo>
                  <a:pt x="7345618" y="4218037"/>
                </a:lnTo>
                <a:lnTo>
                  <a:pt x="2604652" y="4218037"/>
                </a:lnTo>
                <a:close/>
              </a:path>
            </a:pathLst>
          </a:custGeom>
          <a:blipFill dpi="0" rotWithShape="1">
            <a:blip r:embed="rId7" cstate="print">
              <a:alphaModFix amt="80000"/>
            </a:blip>
            <a:srcRect/>
            <a:stretch>
              <a:fillRect t="-3066" b="-283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MH_Text_1"/>
          <p:cNvSpPr/>
          <p:nvPr>
            <p:custDataLst>
              <p:tags r:id="rId3"/>
            </p:custDataLst>
          </p:nvPr>
        </p:nvSpPr>
        <p:spPr>
          <a:xfrm>
            <a:off x="14168" y="1060521"/>
            <a:ext cx="5308601" cy="4234460"/>
          </a:xfrm>
          <a:custGeom>
            <a:avLst/>
            <a:gdLst>
              <a:gd name="connsiteX0" fmla="*/ 0 w 3905250"/>
              <a:gd name="connsiteY0" fmla="*/ 0 h 4204068"/>
              <a:gd name="connsiteX1" fmla="*/ 1314884 w 3905250"/>
              <a:gd name="connsiteY1" fmla="*/ 0 h 4204068"/>
              <a:gd name="connsiteX2" fmla="*/ 3905250 w 3905250"/>
              <a:gd name="connsiteY2" fmla="*/ 4204068 h 4204068"/>
              <a:gd name="connsiteX3" fmla="*/ 0 w 3905250"/>
              <a:gd name="connsiteY3" fmla="*/ 4204068 h 420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4204068">
                <a:moveTo>
                  <a:pt x="0" y="0"/>
                </a:moveTo>
                <a:lnTo>
                  <a:pt x="1314884" y="0"/>
                </a:lnTo>
                <a:lnTo>
                  <a:pt x="3905250" y="4204068"/>
                </a:lnTo>
                <a:lnTo>
                  <a:pt x="0" y="42040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0" rIns="0" bIns="144000" rtlCol="0" anchor="b" anchorCtr="0">
            <a:normAutofit/>
          </a:bodyPr>
          <a:lstStyle/>
          <a:p>
            <a:pPr>
              <a:lnSpc>
                <a:spcPct val="120000"/>
              </a:lnSpc>
            </a:pPr>
            <a:endParaRPr lang="en-US" altLang="zh-CN" sz="2000" dirty="0" smtClean="0">
              <a:solidFill>
                <a:srgbClr val="292929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MH_Other_2"/>
          <p:cNvCxnSpPr/>
          <p:nvPr>
            <p:custDataLst>
              <p:tags r:id="rId4"/>
            </p:custDataLst>
          </p:nvPr>
        </p:nvCxnSpPr>
        <p:spPr>
          <a:xfrm>
            <a:off x="1200897" y="0"/>
            <a:ext cx="5683044" cy="6858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H_Other_3"/>
          <p:cNvSpPr/>
          <p:nvPr>
            <p:custDataLst>
              <p:tags r:id="rId5"/>
            </p:custDataLst>
          </p:nvPr>
        </p:nvSpPr>
        <p:spPr>
          <a:xfrm>
            <a:off x="5404987" y="4717307"/>
            <a:ext cx="6787015" cy="385547"/>
          </a:xfrm>
          <a:custGeom>
            <a:avLst/>
            <a:gdLst>
              <a:gd name="connsiteX0" fmla="*/ 0 w 5090261"/>
              <a:gd name="connsiteY0" fmla="*/ 0 h 385547"/>
              <a:gd name="connsiteX1" fmla="*/ 5090261 w 5090261"/>
              <a:gd name="connsiteY1" fmla="*/ 0 h 385547"/>
              <a:gd name="connsiteX2" fmla="*/ 5090261 w 5090261"/>
              <a:gd name="connsiteY2" fmla="*/ 385547 h 385547"/>
              <a:gd name="connsiteX3" fmla="*/ 240311 w 5090261"/>
              <a:gd name="connsiteY3" fmla="*/ 385547 h 38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0261" h="385547">
                <a:moveTo>
                  <a:pt x="0" y="0"/>
                </a:moveTo>
                <a:lnTo>
                  <a:pt x="5090261" y="0"/>
                </a:lnTo>
                <a:lnTo>
                  <a:pt x="5090261" y="385547"/>
                </a:lnTo>
                <a:lnTo>
                  <a:pt x="240311" y="385547"/>
                </a:lnTo>
                <a:close/>
              </a:path>
            </a:pathLst>
          </a:custGeom>
          <a:solidFill>
            <a:srgbClr val="66CC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324000" rtlCol="0" anchor="ctr"/>
          <a:lstStyle/>
          <a:p>
            <a:pPr algn="r"/>
            <a:endParaRPr lang="zh-CN" altLang="en-US" dirty="0">
              <a:solidFill>
                <a:srgbClr val="292929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970" y="2002155"/>
            <a:ext cx="3627755" cy="2337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50" smtClean="0">
                <a:solidFill>
                  <a:schemeClr val="bg2"/>
                </a:solidFill>
                <a:effectLst>
                  <a:glow rad="101600">
                    <a:schemeClr val="tx2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实验二  </a:t>
            </a:r>
            <a:endParaRPr lang="zh-CN" altLang="en-US" sz="4800" b="1" spc="50" dirty="0" smtClean="0">
              <a:solidFill>
                <a:schemeClr val="bg2"/>
              </a:solidFill>
              <a:effectLst>
                <a:glow rad="101600">
                  <a:schemeClr val="tx2">
                    <a:alpha val="6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4800" b="1" spc="50" dirty="0" smtClean="0">
              <a:solidFill>
                <a:schemeClr val="bg2"/>
              </a:solidFill>
              <a:effectLst>
                <a:glow rad="101600">
                  <a:schemeClr val="tx2">
                    <a:alpha val="6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4800" b="1" spc="50" dirty="0" smtClean="0">
                <a:solidFill>
                  <a:schemeClr val="bg2"/>
                </a:solidFill>
                <a:effectLst>
                  <a:glow rad="101600">
                    <a:schemeClr val="tx2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制作双绞线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  <p:bldLst>
      <p:bldP spid="10" grpId="1"/>
      <p:bldP spid="10" grpId="2"/>
      <p:bldP spid="10" grpId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2"/>
          <p:cNvGrpSpPr/>
          <p:nvPr/>
        </p:nvGrpSpPr>
        <p:grpSpPr>
          <a:xfrm>
            <a:off x="3428449" y="2152106"/>
            <a:ext cx="2362200" cy="2362200"/>
            <a:chOff x="977900" y="2247899"/>
            <a:chExt cx="2362200" cy="2362200"/>
          </a:xfrm>
        </p:grpSpPr>
        <p:sp>
          <p:nvSpPr>
            <p:cNvPr id="26" name="椭圆 25"/>
            <p:cNvSpPr/>
            <p:nvPr/>
          </p:nvSpPr>
          <p:spPr>
            <a:xfrm>
              <a:off x="977900" y="2247899"/>
              <a:ext cx="2362200" cy="23622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4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5"/>
            <p:cNvSpPr txBox="1"/>
            <p:nvPr/>
          </p:nvSpPr>
          <p:spPr>
            <a:xfrm>
              <a:off x="1468796" y="2644169"/>
              <a:ext cx="1736009" cy="15696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9600" b="1" dirty="0" smtClean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四</a:t>
              </a:r>
            </a:p>
          </p:txBody>
        </p:sp>
      </p:grpSp>
      <p:sp>
        <p:nvSpPr>
          <p:cNvPr id="11" name="文本框 39"/>
          <p:cNvSpPr txBox="1"/>
          <p:nvPr/>
        </p:nvSpPr>
        <p:spPr>
          <a:xfrm>
            <a:off x="6159500" y="2917825"/>
            <a:ext cx="513715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实验内容与步骤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7435215" cy="777240"/>
            <a:chOff x="1543" y="2230"/>
            <a:chExt cx="11709" cy="1224"/>
          </a:xfrm>
        </p:grpSpPr>
        <p:sp>
          <p:nvSpPr>
            <p:cNvPr id="71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1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9764" cy="1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根据需要，使用RJ-45工具钳的切线刀口剪适当长度的5类线，如图3-5所示。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608060" y="1534160"/>
            <a:ext cx="2195830" cy="2336800"/>
            <a:chOff x="13556" y="2416"/>
            <a:chExt cx="3458" cy="3680"/>
          </a:xfrm>
        </p:grpSpPr>
        <p:pic>
          <p:nvPicPr>
            <p:cNvPr id="12" name="图片 -2147482128" descr="DSC01452"/>
            <p:cNvPicPr>
              <a:picLocks noChangeAspect="1"/>
            </p:cNvPicPr>
            <p:nvPr/>
          </p:nvPicPr>
          <p:blipFill>
            <a:blip r:embed="rId7" cstate="print"/>
            <a:srcRect l="8098" r="11874" b="9674"/>
            <a:stretch>
              <a:fillRect/>
            </a:stretch>
          </p:blipFill>
          <p:spPr>
            <a:xfrm>
              <a:off x="13556" y="2416"/>
              <a:ext cx="3459" cy="310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文本框 9"/>
            <p:cNvSpPr txBox="1"/>
            <p:nvPr/>
          </p:nvSpPr>
          <p:spPr>
            <a:xfrm>
              <a:off x="14363" y="5520"/>
              <a:ext cx="202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图3-5  切线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79805" y="4083685"/>
            <a:ext cx="7434580" cy="1032510"/>
            <a:chOff x="1543" y="2230"/>
            <a:chExt cx="11708" cy="1626"/>
          </a:xfrm>
        </p:grpSpPr>
        <p:sp>
          <p:nvSpPr>
            <p:cNvPr id="5" name="MH_Other_2"/>
            <p:cNvSpPr/>
            <p:nvPr>
              <p:custDataLst>
                <p:tags r:id="rId3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2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487" y="2416"/>
              <a:ext cx="9764" cy="1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用RJ-45工具钳的剥线刀口，在距5类线端头</a:t>
              </a:r>
              <a:r>
                <a:rPr lang="zh-CN" altLang="en-US" b="1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2～3厘米处</a:t>
              </a:r>
              <a:r>
                <a:rPr lang="zh-CN" altLang="en-US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将其外保护套管划开</a:t>
              </a:r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（右手握着RJ-45工具钳慢慢旋转，小心不要将里面双绞线的绝缘层划破），如图3-6所示。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608695" y="4201795"/>
            <a:ext cx="1830070" cy="2310130"/>
            <a:chOff x="13557" y="6617"/>
            <a:chExt cx="2882" cy="3638"/>
          </a:xfrm>
        </p:grpSpPr>
        <p:pic>
          <p:nvPicPr>
            <p:cNvPr id="13" name="图片 53" descr="DSC01454"/>
            <p:cNvPicPr>
              <a:picLocks noChangeAspect="1"/>
            </p:cNvPicPr>
            <p:nvPr/>
          </p:nvPicPr>
          <p:blipFill>
            <a:blip r:embed="rId8" cstate="print"/>
            <a:srcRect r="25592"/>
            <a:stretch>
              <a:fillRect/>
            </a:stretch>
          </p:blipFill>
          <p:spPr>
            <a:xfrm>
              <a:off x="13557" y="6617"/>
              <a:ext cx="2883" cy="306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8" name="文本框 7"/>
            <p:cNvSpPr txBox="1"/>
            <p:nvPr/>
          </p:nvSpPr>
          <p:spPr>
            <a:xfrm>
              <a:off x="13985" y="9679"/>
              <a:ext cx="202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图3-6  剥线</a:t>
              </a: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7704455" cy="601980"/>
            <a:chOff x="1543" y="2230"/>
            <a:chExt cx="12133" cy="948"/>
          </a:xfrm>
        </p:grpSpPr>
        <p:sp>
          <p:nvSpPr>
            <p:cNvPr id="71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3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0188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将划开的外保护套管剥去，露出4对双绞线，如图3-7所示。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127885" y="2749550"/>
            <a:ext cx="7038340" cy="2553970"/>
            <a:chOff x="3351" y="4330"/>
            <a:chExt cx="11084" cy="4022"/>
          </a:xfrm>
        </p:grpSpPr>
        <p:pic>
          <p:nvPicPr>
            <p:cNvPr id="4" name="图片 54"/>
            <p:cNvPicPr>
              <a:picLocks noChangeAspect="1"/>
            </p:cNvPicPr>
            <p:nvPr/>
          </p:nvPicPr>
          <p:blipFill>
            <a:blip r:embed="rId7"/>
            <a:srcRect b="41200"/>
            <a:stretch>
              <a:fillRect/>
            </a:stretch>
          </p:blipFill>
          <p:spPr>
            <a:xfrm>
              <a:off x="3351" y="5688"/>
              <a:ext cx="5812" cy="2088"/>
            </a:xfrm>
            <a:prstGeom prst="rect">
              <a:avLst/>
            </a:prstGeom>
            <a:noFill/>
            <a:ln w="9525">
              <a:noFill/>
            </a:ln>
          </p:spPr>
        </p:pic>
        <p:graphicFrame>
          <p:nvGraphicFramePr>
            <p:cNvPr id="5" name="对象 55"/>
            <p:cNvGraphicFramePr>
              <a:graphicFrameLocks/>
            </p:cNvGraphicFramePr>
            <p:nvPr/>
          </p:nvGraphicFramePr>
          <p:xfrm>
            <a:off x="9819" y="4330"/>
            <a:ext cx="4616" cy="3446"/>
          </p:xfrm>
          <a:graphic>
            <a:graphicData uri="http://schemas.openxmlformats.org/presentationml/2006/ole">
              <p:oleObj spid="_x0000_s3076" r:id="rId8" imgW="3352381" imgH="2505425" progId="PBrush">
                <p:embed/>
              </p:oleObj>
            </a:graphicData>
          </a:graphic>
        </p:graphicFrame>
        <p:sp>
          <p:nvSpPr>
            <p:cNvPr id="14" name="文本框 13"/>
            <p:cNvSpPr txBox="1"/>
            <p:nvPr/>
          </p:nvSpPr>
          <p:spPr>
            <a:xfrm>
              <a:off x="6966" y="7776"/>
              <a:ext cx="526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图3-7  将划开的外保护套管剥去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392920" y="958850"/>
            <a:ext cx="2767965" cy="3448685"/>
            <a:chOff x="14792" y="1510"/>
            <a:chExt cx="4359" cy="5431"/>
          </a:xfrm>
        </p:grpSpPr>
        <p:pic>
          <p:nvPicPr>
            <p:cNvPr id="15" name="图片 14" descr="65z58PICC3U_10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6589" y="1510"/>
              <a:ext cx="2562" cy="2388"/>
            </a:xfrm>
            <a:prstGeom prst="rect">
              <a:avLst/>
            </a:prstGeom>
          </p:spPr>
        </p:pic>
        <p:grpSp>
          <p:nvGrpSpPr>
            <p:cNvPr id="24" name="组合 23"/>
            <p:cNvGrpSpPr/>
            <p:nvPr/>
          </p:nvGrpSpPr>
          <p:grpSpPr>
            <a:xfrm>
              <a:off x="14792" y="4119"/>
              <a:ext cx="2867" cy="2823"/>
              <a:chOff x="14792" y="4119"/>
              <a:chExt cx="3497" cy="3443"/>
            </a:xfrm>
          </p:grpSpPr>
          <p:sp>
            <p:nvSpPr>
              <p:cNvPr id="20" name=" 5"/>
              <p:cNvSpPr/>
              <p:nvPr/>
            </p:nvSpPr>
            <p:spPr bwMode="auto">
              <a:xfrm rot="19500000" flipV="1">
                <a:off x="14792" y="4119"/>
                <a:ext cx="3405" cy="3443"/>
              </a:xfrm>
              <a:custGeom>
                <a:avLst/>
                <a:gdLst>
                  <a:gd name="T0" fmla="*/ 942322 w 3841"/>
                  <a:gd name="T1" fmla="*/ 1696878 h 3861"/>
                  <a:gd name="T2" fmla="*/ 612206 w 3841"/>
                  <a:gd name="T3" fmla="*/ 1630196 h 3861"/>
                  <a:gd name="T4" fmla="*/ 0 w 3841"/>
                  <a:gd name="T5" fmla="*/ 1797599 h 3861"/>
                  <a:gd name="T6" fmla="*/ 282090 w 3841"/>
                  <a:gd name="T7" fmla="*/ 1380724 h 3861"/>
                  <a:gd name="T8" fmla="*/ 93719 w 3841"/>
                  <a:gd name="T9" fmla="*/ 848206 h 3861"/>
                  <a:gd name="T10" fmla="*/ 942322 w 3841"/>
                  <a:gd name="T11" fmla="*/ 0 h 3861"/>
                  <a:gd name="T12" fmla="*/ 1790924 w 3841"/>
                  <a:gd name="T13" fmla="*/ 848206 h 3861"/>
                  <a:gd name="T14" fmla="*/ 942322 w 3841"/>
                  <a:gd name="T15" fmla="*/ 1696878 h 3861"/>
                  <a:gd name="T16" fmla="*/ 682146 w 3841"/>
                  <a:gd name="T17" fmla="*/ 1245496 h 3861"/>
                  <a:gd name="T18" fmla="*/ 803375 w 3841"/>
                  <a:gd name="T19" fmla="*/ 1371398 h 3861"/>
                  <a:gd name="T20" fmla="*/ 956776 w 3841"/>
                  <a:gd name="T21" fmla="*/ 1221248 h 3861"/>
                  <a:gd name="T22" fmla="*/ 830884 w 3841"/>
                  <a:gd name="T23" fmla="*/ 1092082 h 3861"/>
                  <a:gd name="T24" fmla="*/ 682146 w 3841"/>
                  <a:gd name="T25" fmla="*/ 1245496 h 3861"/>
                  <a:gd name="T26" fmla="*/ 988948 w 3841"/>
                  <a:gd name="T27" fmla="*/ 301698 h 3861"/>
                  <a:gd name="T28" fmla="*/ 729705 w 3841"/>
                  <a:gd name="T29" fmla="*/ 367913 h 3861"/>
                  <a:gd name="T30" fmla="*/ 758613 w 3841"/>
                  <a:gd name="T31" fmla="*/ 522726 h 3861"/>
                  <a:gd name="T32" fmla="*/ 926002 w 3841"/>
                  <a:gd name="T33" fmla="*/ 479826 h 3861"/>
                  <a:gd name="T34" fmla="*/ 1015059 w 3841"/>
                  <a:gd name="T35" fmla="*/ 553502 h 3861"/>
                  <a:gd name="T36" fmla="*/ 892431 w 3841"/>
                  <a:gd name="T37" fmla="*/ 723703 h 3861"/>
                  <a:gd name="T38" fmla="*/ 752552 w 3841"/>
                  <a:gd name="T39" fmla="*/ 978771 h 3861"/>
                  <a:gd name="T40" fmla="*/ 747889 w 3841"/>
                  <a:gd name="T41" fmla="*/ 1018406 h 3861"/>
                  <a:gd name="T42" fmla="*/ 962837 w 3841"/>
                  <a:gd name="T43" fmla="*/ 1018406 h 3861"/>
                  <a:gd name="T44" fmla="*/ 970298 w 3841"/>
                  <a:gd name="T45" fmla="*/ 981568 h 3861"/>
                  <a:gd name="T46" fmla="*/ 1074741 w 3841"/>
                  <a:gd name="T47" fmla="*/ 800643 h 3861"/>
                  <a:gd name="T48" fmla="*/ 1242130 w 3841"/>
                  <a:gd name="T49" fmla="*/ 510602 h 3861"/>
                  <a:gd name="T50" fmla="*/ 988948 w 3841"/>
                  <a:gd name="T51" fmla="*/ 301698 h 386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3841" h="3861">
                    <a:moveTo>
                      <a:pt x="2021" y="3639"/>
                    </a:moveTo>
                    <a:cubicBezTo>
                      <a:pt x="1770" y="3639"/>
                      <a:pt x="1531" y="3588"/>
                      <a:pt x="1313" y="3496"/>
                    </a:cubicBezTo>
                    <a:cubicBezTo>
                      <a:pt x="830" y="3861"/>
                      <a:pt x="0" y="3855"/>
                      <a:pt x="0" y="3855"/>
                    </a:cubicBezTo>
                    <a:cubicBezTo>
                      <a:pt x="0" y="3855"/>
                      <a:pt x="417" y="3566"/>
                      <a:pt x="605" y="2961"/>
                    </a:cubicBezTo>
                    <a:cubicBezTo>
                      <a:pt x="352" y="2648"/>
                      <a:pt x="201" y="2252"/>
                      <a:pt x="201" y="1819"/>
                    </a:cubicBezTo>
                    <a:cubicBezTo>
                      <a:pt x="201" y="814"/>
                      <a:pt x="1016" y="0"/>
                      <a:pt x="2021" y="0"/>
                    </a:cubicBezTo>
                    <a:cubicBezTo>
                      <a:pt x="3026" y="0"/>
                      <a:pt x="3841" y="814"/>
                      <a:pt x="3841" y="1819"/>
                    </a:cubicBezTo>
                    <a:cubicBezTo>
                      <a:pt x="3841" y="2824"/>
                      <a:pt x="3026" y="3639"/>
                      <a:pt x="2021" y="3639"/>
                    </a:cubicBezTo>
                    <a:close/>
                    <a:moveTo>
                      <a:pt x="1463" y="2671"/>
                    </a:moveTo>
                    <a:cubicBezTo>
                      <a:pt x="1463" y="2826"/>
                      <a:pt x="1568" y="2941"/>
                      <a:pt x="1723" y="2941"/>
                    </a:cubicBezTo>
                    <a:cubicBezTo>
                      <a:pt x="1917" y="2941"/>
                      <a:pt x="2052" y="2806"/>
                      <a:pt x="2052" y="2619"/>
                    </a:cubicBezTo>
                    <a:cubicBezTo>
                      <a:pt x="2052" y="2457"/>
                      <a:pt x="1940" y="2342"/>
                      <a:pt x="1782" y="2342"/>
                    </a:cubicBezTo>
                    <a:cubicBezTo>
                      <a:pt x="1595" y="2342"/>
                      <a:pt x="1463" y="2497"/>
                      <a:pt x="1463" y="2671"/>
                    </a:cubicBezTo>
                    <a:close/>
                    <a:moveTo>
                      <a:pt x="2121" y="647"/>
                    </a:moveTo>
                    <a:cubicBezTo>
                      <a:pt x="1874" y="647"/>
                      <a:pt x="1687" y="716"/>
                      <a:pt x="1565" y="789"/>
                    </a:cubicBezTo>
                    <a:cubicBezTo>
                      <a:pt x="1627" y="1121"/>
                      <a:pt x="1627" y="1121"/>
                      <a:pt x="1627" y="1121"/>
                    </a:cubicBezTo>
                    <a:cubicBezTo>
                      <a:pt x="1720" y="1065"/>
                      <a:pt x="1838" y="1029"/>
                      <a:pt x="1986" y="1029"/>
                    </a:cubicBezTo>
                    <a:cubicBezTo>
                      <a:pt x="2134" y="1032"/>
                      <a:pt x="2177" y="1101"/>
                      <a:pt x="2177" y="1187"/>
                    </a:cubicBezTo>
                    <a:cubicBezTo>
                      <a:pt x="2177" y="1302"/>
                      <a:pt x="2042" y="1414"/>
                      <a:pt x="1914" y="1552"/>
                    </a:cubicBezTo>
                    <a:cubicBezTo>
                      <a:pt x="1729" y="1747"/>
                      <a:pt x="1641" y="1921"/>
                      <a:pt x="1614" y="2099"/>
                    </a:cubicBezTo>
                    <a:cubicBezTo>
                      <a:pt x="1611" y="2125"/>
                      <a:pt x="1608" y="2155"/>
                      <a:pt x="1604" y="2184"/>
                    </a:cubicBezTo>
                    <a:cubicBezTo>
                      <a:pt x="2065" y="2184"/>
                      <a:pt x="2065" y="2184"/>
                      <a:pt x="2065" y="2184"/>
                    </a:cubicBezTo>
                    <a:cubicBezTo>
                      <a:pt x="2072" y="2155"/>
                      <a:pt x="2075" y="2128"/>
                      <a:pt x="2081" y="2105"/>
                    </a:cubicBezTo>
                    <a:cubicBezTo>
                      <a:pt x="2111" y="1957"/>
                      <a:pt x="2177" y="1845"/>
                      <a:pt x="2305" y="1717"/>
                    </a:cubicBezTo>
                    <a:cubicBezTo>
                      <a:pt x="2490" y="1526"/>
                      <a:pt x="2664" y="1358"/>
                      <a:pt x="2664" y="1095"/>
                    </a:cubicBezTo>
                    <a:cubicBezTo>
                      <a:pt x="2664" y="825"/>
                      <a:pt x="2437" y="647"/>
                      <a:pt x="2121" y="64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 anchorCtr="1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5249" y="4509"/>
                <a:ext cx="3040" cy="2736"/>
                <a:chOff x="15249" y="4509"/>
                <a:chExt cx="3040" cy="2736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15249" y="4509"/>
                  <a:ext cx="2737" cy="273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2" name="文本框 21"/>
                <p:cNvSpPr txBox="1"/>
                <p:nvPr/>
              </p:nvSpPr>
              <p:spPr>
                <a:xfrm>
                  <a:off x="15450" y="4833"/>
                  <a:ext cx="2839" cy="23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zh-CN" altLang="en-US">
                      <a:latin typeface="Times New Roman" pitchFamily="18" charset="0"/>
                      <a:cs typeface="Times New Roman" pitchFamily="18" charset="0"/>
                    </a:rPr>
                    <a:t>思考</a:t>
                  </a:r>
                  <a:r>
                    <a:rPr lang="en-US" altLang="zh-CN">
                      <a:latin typeface="Times New Roman" pitchFamily="18" charset="0"/>
                      <a:cs typeface="Times New Roman" pitchFamily="18" charset="0"/>
                    </a:rPr>
                    <a:t>:</a:t>
                  </a:r>
                </a:p>
                <a:p>
                  <a:pPr algn="l"/>
                  <a:r>
                    <a:rPr lang="zh-CN" altLang="en-US">
                      <a:latin typeface="Times New Roman" pitchFamily="18" charset="0"/>
                      <a:cs typeface="Times New Roman" pitchFamily="18" charset="0"/>
                    </a:rPr>
                    <a:t>为什么要将线两两绞在一起。</a:t>
                  </a:r>
                </a:p>
              </p:txBody>
            </p:sp>
          </p:grpSp>
        </p:grpSp>
      </p:grp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 decel="100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7907655" cy="777240"/>
            <a:chOff x="1543" y="2230"/>
            <a:chExt cx="12453" cy="1224"/>
          </a:xfrm>
        </p:grpSpPr>
        <p:sp>
          <p:nvSpPr>
            <p:cNvPr id="71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4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0508" cy="1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dirty="0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 dirty="0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把四对双绞线分别解开至外保护管断口处，按照EIA/TIA-568B标准和导线颜色将导线按顺序排好，如图3-8所示。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081905" y="2770505"/>
            <a:ext cx="3300095" cy="2762250"/>
            <a:chOff x="13557" y="1945"/>
            <a:chExt cx="5197" cy="4350"/>
          </a:xfrm>
        </p:grpSpPr>
        <p:graphicFrame>
          <p:nvGraphicFramePr>
            <p:cNvPr id="4" name="对象 56"/>
            <p:cNvGraphicFramePr>
              <a:graphicFrameLocks/>
            </p:cNvGraphicFramePr>
            <p:nvPr/>
          </p:nvGraphicFramePr>
          <p:xfrm>
            <a:off x="13557" y="1945"/>
            <a:ext cx="5197" cy="3774"/>
          </p:xfrm>
          <a:graphic>
            <a:graphicData uri="http://schemas.openxmlformats.org/presentationml/2006/ole">
              <p:oleObj spid="_x0000_s28673" r:id="rId7" imgW="3352381" imgH="2438095" progId="PBrush">
                <p:embed/>
              </p:oleObj>
            </a:graphicData>
          </a:graphic>
        </p:graphicFrame>
        <p:sp>
          <p:nvSpPr>
            <p:cNvPr id="14" name="文本框 13"/>
            <p:cNvSpPr txBox="1"/>
            <p:nvPr/>
          </p:nvSpPr>
          <p:spPr>
            <a:xfrm>
              <a:off x="14422" y="5719"/>
              <a:ext cx="346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图3-8  排列导线顺序</a:t>
              </a:r>
            </a:p>
          </p:txBody>
        </p:sp>
      </p:grpSp>
      <p:sp>
        <p:nvSpPr>
          <p:cNvPr id="22" name="线形标注 2(带边框和强调线) 21"/>
          <p:cNvSpPr/>
          <p:nvPr/>
        </p:nvSpPr>
        <p:spPr>
          <a:xfrm flipH="1">
            <a:off x="499745" y="3676015"/>
            <a:ext cx="3609340" cy="1481455"/>
          </a:xfrm>
          <a:prstGeom prst="accentBorderCallout2">
            <a:avLst>
              <a:gd name="adj1" fmla="val 18750"/>
              <a:gd name="adj2" fmla="val -8333"/>
              <a:gd name="adj3" fmla="val 17364"/>
              <a:gd name="adj4" fmla="val -24646"/>
              <a:gd name="adj5" fmla="val -13844"/>
              <a:gd name="adj6" fmla="val -37016"/>
            </a:avLst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EIA/TIA-568B标准的线序是：橙白 橙 绿白 蓝 蓝白 绿 棕白 棕；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EIA/TIA-568A的线序是：绿白 绿 橙白 蓝 蓝白 橙 棕白 棕。</a:t>
            </a:r>
            <a:endParaRPr lang="zh-CN" altLang="en-US" b="1" dirty="0">
              <a:solidFill>
                <a:srgbClr val="FF0000"/>
              </a:solidFill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</p:txBody>
      </p:sp>
      <p:sp>
        <p:nvSpPr>
          <p:cNvPr id="24" name="圆角矩形标注 23"/>
          <p:cNvSpPr/>
          <p:nvPr/>
        </p:nvSpPr>
        <p:spPr>
          <a:xfrm flipH="1">
            <a:off x="8692515" y="3166745"/>
            <a:ext cx="2809875" cy="2494280"/>
          </a:xfrm>
          <a:prstGeom prst="wedgeRoundRectCallout">
            <a:avLst>
              <a:gd name="adj1" fmla="val 60867"/>
              <a:gd name="adj2" fmla="val -41829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       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如果是做直通线，需将两端的线序都按EIA/TIA-568B标准排好；如果是做交叉线，需将一端的线序按EIA/TIA-568B标准排好，另一端的线序按EIA/TIA-568A标准排好。</a:t>
            </a:r>
            <a:endParaRPr lang="zh-CN" altLang="en-US" b="1" dirty="0">
              <a:solidFill>
                <a:schemeClr val="accent6">
                  <a:lumMod val="75000"/>
                </a:schemeClr>
              </a:solidFill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8353425" cy="601980"/>
            <a:chOff x="1543" y="2230"/>
            <a:chExt cx="13155" cy="948"/>
          </a:xfrm>
        </p:grpSpPr>
        <p:sp>
          <p:nvSpPr>
            <p:cNvPr id="71" name="MH_Other_2"/>
            <p:cNvSpPr/>
            <p:nvPr>
              <p:custDataLst>
                <p:tags r:id="rId5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5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121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将8根导线平坦整齐地平行排列，导线间不留空隙，如图3-9所示。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80440" y="2869565"/>
            <a:ext cx="8834120" cy="601980"/>
            <a:chOff x="1543" y="2230"/>
            <a:chExt cx="13912" cy="948"/>
          </a:xfrm>
        </p:grpSpPr>
        <p:sp>
          <p:nvSpPr>
            <p:cNvPr id="7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6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87" y="2416"/>
              <a:ext cx="11968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用RJ-45工具钳的剪线刀口平整地剪断8根导线的端头，如图3-10所示。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601200" y="1534160"/>
            <a:ext cx="2430780" cy="2513965"/>
            <a:chOff x="13918" y="6617"/>
            <a:chExt cx="3828" cy="3959"/>
          </a:xfrm>
        </p:grpSpPr>
        <p:graphicFrame>
          <p:nvGraphicFramePr>
            <p:cNvPr id="9" name="对象 57"/>
            <p:cNvGraphicFramePr>
              <a:graphicFrameLocks/>
            </p:cNvGraphicFramePr>
            <p:nvPr/>
          </p:nvGraphicFramePr>
          <p:xfrm>
            <a:off x="14667" y="6617"/>
            <a:ext cx="2330" cy="3383"/>
          </p:xfrm>
          <a:graphic>
            <a:graphicData uri="http://schemas.openxmlformats.org/presentationml/2006/ole">
              <p:oleObj spid="_x0000_s30723" r:id="rId8" imgW="1952898" imgH="2838846" progId="PBrush">
                <p:embed/>
              </p:oleObj>
            </a:graphicData>
          </a:graphic>
        </p:graphicFrame>
        <p:sp>
          <p:nvSpPr>
            <p:cNvPr id="16" name="文本框 15"/>
            <p:cNvSpPr txBox="1"/>
            <p:nvPr/>
          </p:nvSpPr>
          <p:spPr>
            <a:xfrm>
              <a:off x="13918" y="10000"/>
              <a:ext cx="382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图3-9  平整地排列导线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80440" y="3995420"/>
            <a:ext cx="5651500" cy="2504440"/>
            <a:chOff x="4704" y="6565"/>
            <a:chExt cx="8900" cy="3944"/>
          </a:xfrm>
        </p:grpSpPr>
        <p:graphicFrame>
          <p:nvGraphicFramePr>
            <p:cNvPr id="4" name="对象 58"/>
            <p:cNvGraphicFramePr>
              <a:graphicFrameLocks/>
            </p:cNvGraphicFramePr>
            <p:nvPr/>
          </p:nvGraphicFramePr>
          <p:xfrm>
            <a:off x="4704" y="7507"/>
            <a:ext cx="5303" cy="2426"/>
          </p:xfrm>
          <a:graphic>
            <a:graphicData uri="http://schemas.openxmlformats.org/presentationml/2006/ole">
              <p:oleObj spid="_x0000_s30722" r:id="rId9" imgW="3877216" imgH="1781424" progId="PBrush">
                <p:embed/>
              </p:oleObj>
            </a:graphicData>
          </a:graphic>
        </p:graphicFrame>
        <p:graphicFrame>
          <p:nvGraphicFramePr>
            <p:cNvPr id="10" name="对象 59"/>
            <p:cNvGraphicFramePr>
              <a:graphicFrameLocks/>
            </p:cNvGraphicFramePr>
            <p:nvPr/>
          </p:nvGraphicFramePr>
          <p:xfrm>
            <a:off x="11112" y="6565"/>
            <a:ext cx="2492" cy="3368"/>
          </p:xfrm>
          <a:graphic>
            <a:graphicData uri="http://schemas.openxmlformats.org/presentationml/2006/ole">
              <p:oleObj spid="_x0000_s30721" r:id="rId10" imgW="1486107" imgH="2010056" progId="PBrush">
                <p:embed/>
              </p:oleObj>
            </a:graphicData>
          </a:graphic>
        </p:graphicFrame>
        <p:sp>
          <p:nvSpPr>
            <p:cNvPr id="12" name="文本框 11"/>
            <p:cNvSpPr txBox="1"/>
            <p:nvPr/>
          </p:nvSpPr>
          <p:spPr>
            <a:xfrm>
              <a:off x="8065" y="9933"/>
              <a:ext cx="454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图3-10  平整地剪断8根导线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129145" y="4048125"/>
            <a:ext cx="3803015" cy="2085975"/>
            <a:chOff x="11227" y="6375"/>
            <a:chExt cx="5989" cy="3285"/>
          </a:xfrm>
        </p:grpSpPr>
        <p:sp>
          <p:nvSpPr>
            <p:cNvPr id="24" name="圆角矩形标注 23"/>
            <p:cNvSpPr/>
            <p:nvPr/>
          </p:nvSpPr>
          <p:spPr>
            <a:xfrm flipH="1">
              <a:off x="11227" y="8026"/>
              <a:ext cx="5640" cy="1634"/>
            </a:xfrm>
            <a:prstGeom prst="wedgeRoundRectCallout">
              <a:avLst>
                <a:gd name="adj1" fmla="val 81673"/>
                <a:gd name="adj2" fmla="val -13855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r>
                <a:rPr lang="en-US">
                  <a:solidFill>
                    <a:schemeClr val="accent6">
                      <a:lumMod val="75000"/>
                    </a:schemeClr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       </a:t>
              </a:r>
              <a:r>
                <a:rPr>
                  <a:solidFill>
                    <a:schemeClr val="accent6">
                      <a:lumMod val="75000"/>
                    </a:schemeClr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一定要剪得很整齐，露在包层外面的导线长度不可太短或太长</a:t>
              </a:r>
              <a:r>
                <a:rPr b="1">
                  <a:solidFill>
                    <a:schemeClr val="accent6">
                      <a:lumMod val="75000"/>
                    </a:schemeClr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（约10 mm～12 mm）。</a:t>
              </a:r>
            </a:p>
          </p:txBody>
        </p:sp>
        <p:pic>
          <p:nvPicPr>
            <p:cNvPr id="13" name="图片 12" descr="0932557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4882" y="6375"/>
              <a:ext cx="2334" cy="2334"/>
            </a:xfrm>
            <a:prstGeom prst="rect">
              <a:avLst/>
            </a:prstGeom>
          </p:spPr>
        </p:pic>
        <p:sp>
          <p:nvSpPr>
            <p:cNvPr id="23" name="矩形 22"/>
            <p:cNvSpPr/>
            <p:nvPr/>
          </p:nvSpPr>
          <p:spPr>
            <a:xfrm>
              <a:off x="11227" y="7018"/>
              <a:ext cx="1734" cy="100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  <a:scene3d>
                <a:camera prst="isometricOffAxis1Right">
                  <a:rot lat="600000" lon="19500000" rev="0"/>
                </a:camera>
                <a:lightRig rig="threePt" dir="t">
                  <a:rot lat="0" lon="0" rev="0"/>
                </a:lightRig>
              </a:scene3d>
              <a:sp3d extrusionH="266700" contourW="12700">
                <a:extrusionClr>
                  <a:srgbClr val="A7A7A6"/>
                </a:extrusionClr>
                <a:contourClr>
                  <a:srgbClr val="BEBCB9"/>
                </a:contourClr>
              </a:sp3d>
            </a:bodyPr>
            <a:lstStyle/>
            <a:p>
              <a:pPr algn="ctr"/>
              <a:r>
                <a:rPr lang="zh-CN" altLang="en-US" sz="3600" b="1">
                  <a:ln w="6600">
                    <a:prstDash val="solid"/>
                  </a:ln>
                  <a:gradFill>
                    <a:gsLst>
                      <a:gs pos="0">
                        <a:srgbClr val="FE4444"/>
                      </a:gs>
                      <a:gs pos="100000">
                        <a:srgbClr val="832B2B"/>
                      </a:gs>
                    </a:gsLst>
                    <a:lin ang="5400000" scaled="0"/>
                  </a:gradFill>
                  <a:effectLst>
                    <a:outerShdw blurRad="63500" dist="342900" dir="7200000" sy="30000" kx="1300200" algn="ctr" rotWithShape="0">
                      <a:prstClr val="black">
                        <a:alpha val="32000"/>
                      </a:prst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注意</a:t>
              </a:r>
            </a:p>
          </p:txBody>
        </p:sp>
      </p:grp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sp>
        <p:nvSpPr>
          <p:cNvPr id="71" name="MH_Other_2"/>
          <p:cNvSpPr/>
          <p:nvPr>
            <p:custDataLst>
              <p:tags r:id="rId4"/>
            </p:custDataLst>
          </p:nvPr>
        </p:nvSpPr>
        <p:spPr>
          <a:xfrm>
            <a:off x="979805" y="1416050"/>
            <a:ext cx="1234440" cy="601980"/>
          </a:xfrm>
          <a:prstGeom prst="ellipse">
            <a:avLst/>
          </a:prstGeom>
          <a:solidFill>
            <a:srgbClr val="65922A"/>
          </a:solidFill>
          <a:ln w="254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kern="0" dirty="0">
                <a:solidFill>
                  <a:srgbClr val="FFFFFF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步骤</a:t>
            </a:r>
            <a:r>
              <a:rPr lang="en-US" altLang="zh-CN" b="1" kern="0" dirty="0">
                <a:solidFill>
                  <a:srgbClr val="FFFFFF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7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214880" y="1534160"/>
            <a:ext cx="7879080" cy="659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      </a:t>
            </a:r>
            <a:r>
              <a:rPr lang="zh-CN" altLang="en-US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将8根导线同时沿RJ-45水晶头内的8个线槽插入，</a:t>
            </a:r>
            <a:r>
              <a:rPr lang="zh-CN" altLang="en-US" b="1">
                <a:solidFill>
                  <a:schemeClr val="accent1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一直插到线槽的顶端，</a:t>
            </a:r>
            <a:r>
              <a:rPr lang="zh-CN" altLang="en-US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如图3-11所示；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3359150" y="3383915"/>
            <a:ext cx="3689985" cy="2995295"/>
            <a:chOff x="5290" y="5329"/>
            <a:chExt cx="5811" cy="4717"/>
          </a:xfrm>
        </p:grpSpPr>
        <p:graphicFrame>
          <p:nvGraphicFramePr>
            <p:cNvPr id="3" name="对象 60"/>
            <p:cNvGraphicFramePr>
              <a:graphicFrameLocks/>
            </p:cNvGraphicFramePr>
            <p:nvPr/>
          </p:nvGraphicFramePr>
          <p:xfrm>
            <a:off x="6483" y="5329"/>
            <a:ext cx="3368" cy="4135"/>
          </p:xfrm>
          <a:graphic>
            <a:graphicData uri="http://schemas.openxmlformats.org/presentationml/2006/ole">
              <p:oleObj spid="_x0000_s32769" r:id="rId7" imgW="1800476" imgH="2209524" progId="PBrush">
                <p:embed/>
              </p:oleObj>
            </a:graphicData>
          </a:graphic>
        </p:graphicFrame>
        <p:sp>
          <p:nvSpPr>
            <p:cNvPr id="12" name="文本框 11"/>
            <p:cNvSpPr txBox="1"/>
            <p:nvPr/>
          </p:nvSpPr>
          <p:spPr>
            <a:xfrm>
              <a:off x="5290" y="9464"/>
              <a:ext cx="5811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图3-11  将8根导线插入RJ-45水晶头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526655" y="4085590"/>
            <a:ext cx="2553970" cy="2289810"/>
            <a:chOff x="11853" y="6434"/>
            <a:chExt cx="4022" cy="3606"/>
          </a:xfrm>
        </p:grpSpPr>
        <p:pic>
          <p:nvPicPr>
            <p:cNvPr id="4" name="图片 6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853" y="6434"/>
              <a:ext cx="4022" cy="303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7" name="文本框 6"/>
            <p:cNvSpPr txBox="1"/>
            <p:nvPr/>
          </p:nvSpPr>
          <p:spPr>
            <a:xfrm>
              <a:off x="12220" y="9464"/>
              <a:ext cx="328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图3-12  压实双绞线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57860" y="2860040"/>
            <a:ext cx="3113405" cy="3149600"/>
            <a:chOff x="1036" y="4504"/>
            <a:chExt cx="4903" cy="4960"/>
          </a:xfrm>
        </p:grpSpPr>
        <p:sp>
          <p:nvSpPr>
            <p:cNvPr id="11" name="圆角矩形标注 10"/>
            <p:cNvSpPr/>
            <p:nvPr/>
          </p:nvSpPr>
          <p:spPr>
            <a:xfrm>
              <a:off x="1615" y="6324"/>
              <a:ext cx="4324" cy="3140"/>
            </a:xfrm>
            <a:prstGeom prst="wedgeRoundRectCallout">
              <a:avLst>
                <a:gd name="adj1" fmla="val 103807"/>
                <a:gd name="adj2" fmla="val -36787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r>
                <a:rPr lang="en-US" altLang="zh-CN">
                  <a:solidFill>
                    <a:schemeClr val="accent6">
                      <a:lumMod val="75000"/>
                    </a:schemeClr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       </a:t>
              </a:r>
              <a:r>
                <a:rPr lang="zh-CN" altLang="en-US">
                  <a:solidFill>
                    <a:schemeClr val="accent6">
                      <a:lumMod val="75000"/>
                    </a:schemeClr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一手以拇指和中指捏住水晶头，使有塑料弹片的一侧向下，针脚一方朝向远离自己的方向，并用食指抵住；另一手捏住双绞线外面的胶皮，缓缓用力。</a:t>
              </a:r>
              <a:endParaRPr lang="zh-CN" altLang="en-US" b="1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endParaRPr>
            </a:p>
          </p:txBody>
        </p:sp>
        <p:pic>
          <p:nvPicPr>
            <p:cNvPr id="10" name="图片 9" descr="240462-1409220K92161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961" t="3296" r="46401"/>
            <a:stretch>
              <a:fillRect/>
            </a:stretch>
          </p:blipFill>
          <p:spPr>
            <a:xfrm>
              <a:off x="1036" y="4504"/>
              <a:ext cx="1640" cy="2189"/>
            </a:xfrm>
            <a:prstGeom prst="rect">
              <a:avLst/>
            </a:prstGeom>
          </p:spPr>
        </p:pic>
      </p:grpSp>
      <p:sp>
        <p:nvSpPr>
          <p:cNvPr id="18" name="文本框 17"/>
          <p:cNvSpPr txBox="1"/>
          <p:nvPr/>
        </p:nvSpPr>
        <p:spPr>
          <a:xfrm>
            <a:off x="2214880" y="2078355"/>
            <a:ext cx="7879080" cy="659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      </a:t>
            </a:r>
            <a:r>
              <a:rPr lang="zh-CN" altLang="en-US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网线的外保护套管最后</a:t>
            </a:r>
            <a:r>
              <a:rPr lang="zh-CN" altLang="en-US" b="1">
                <a:solidFill>
                  <a:schemeClr val="accent1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应能够在RJ-45水晶头内的凹陷处被压实，</a:t>
            </a:r>
            <a:r>
              <a:rPr lang="zh-CN" altLang="en-US">
                <a:latin typeface="Times New Roman" pitchFamily="18" charset="0"/>
                <a:ea typeface="微软雅黑" panose="020B0503020204020204" charset="-122"/>
                <a:cs typeface="Times New Roman" pitchFamily="18" charset="0"/>
              </a:rPr>
              <a:t>如图3-12所示。</a:t>
            </a: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7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4" dur="8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5" dur="8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8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39"/>
                            </p:stCondLst>
                            <p:childTnLst>
                              <p:par>
                                <p:cTn id="28" presetID="54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39"/>
                            </p:stCondLst>
                            <p:childTnLst>
                              <p:par>
                                <p:cTn id="36" presetID="3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38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9" dur="100" decel="5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40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41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39"/>
                            </p:stCondLst>
                            <p:childTnLst>
                              <p:par>
                                <p:cTn id="43" presetID="27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5" dur="8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6" dur="8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8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419"/>
                            </p:stCondLst>
                            <p:childTnLst>
                              <p:par>
                                <p:cTn id="49" presetID="54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9201150" cy="1051560"/>
            <a:chOff x="1543" y="2230"/>
            <a:chExt cx="14490" cy="1656"/>
          </a:xfrm>
        </p:grpSpPr>
        <p:sp>
          <p:nvSpPr>
            <p:cNvPr id="71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8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2545" cy="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在确认以上步骤都正确后</a:t>
              </a:r>
              <a:r>
                <a:rPr lang="zh-CN" altLang="en-US" b="1">
                  <a:solidFill>
                    <a:schemeClr val="accent1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（特别要注意不要将导线的顺序排列反了）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，将RJ-45水晶头从无牙的一侧推入RJ-45工具钳的压头槽内，用力握紧工具钳手柄，如图3-13所示。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177415" y="3776345"/>
            <a:ext cx="6536055" cy="2239645"/>
            <a:chOff x="3429" y="5947"/>
            <a:chExt cx="10293" cy="3527"/>
          </a:xfrm>
        </p:grpSpPr>
        <p:graphicFrame>
          <p:nvGraphicFramePr>
            <p:cNvPr id="4" name="对象 62"/>
            <p:cNvGraphicFramePr>
              <a:graphicFrameLocks/>
            </p:cNvGraphicFramePr>
            <p:nvPr/>
          </p:nvGraphicFramePr>
          <p:xfrm>
            <a:off x="3429" y="5999"/>
            <a:ext cx="4693" cy="2899"/>
          </p:xfrm>
          <a:graphic>
            <a:graphicData uri="http://schemas.openxmlformats.org/presentationml/2006/ole">
              <p:oleObj spid="_x0000_s34818" r:id="rId7" imgW="3809524" imgH="2371429" progId="">
                <p:embed/>
              </p:oleObj>
            </a:graphicData>
          </a:graphic>
        </p:graphicFrame>
        <p:graphicFrame>
          <p:nvGraphicFramePr>
            <p:cNvPr id="5" name="对象 63"/>
            <p:cNvGraphicFramePr>
              <a:graphicFrameLocks/>
            </p:cNvGraphicFramePr>
            <p:nvPr/>
          </p:nvGraphicFramePr>
          <p:xfrm>
            <a:off x="8806" y="5947"/>
            <a:ext cx="4917" cy="2951"/>
          </p:xfrm>
          <a:graphic>
            <a:graphicData uri="http://schemas.openxmlformats.org/presentationml/2006/ole">
              <p:oleObj spid="_x0000_s34817" r:id="rId8" imgW="3801006" imgH="2285714" progId="PBrush">
                <p:embed/>
              </p:oleObj>
            </a:graphicData>
          </a:graphic>
        </p:graphicFrame>
        <p:sp>
          <p:nvSpPr>
            <p:cNvPr id="12" name="文本框 11"/>
            <p:cNvSpPr txBox="1"/>
            <p:nvPr/>
          </p:nvSpPr>
          <p:spPr>
            <a:xfrm>
              <a:off x="6817" y="8898"/>
              <a:ext cx="328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图3-13  压紧水晶头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805545" y="2275840"/>
            <a:ext cx="3276600" cy="2842895"/>
            <a:chOff x="13792" y="4439"/>
            <a:chExt cx="5160" cy="4477"/>
          </a:xfrm>
        </p:grpSpPr>
        <p:grpSp>
          <p:nvGrpSpPr>
            <p:cNvPr id="13" name="组合 12"/>
            <p:cNvGrpSpPr/>
            <p:nvPr/>
          </p:nvGrpSpPr>
          <p:grpSpPr>
            <a:xfrm>
              <a:off x="13972" y="6382"/>
              <a:ext cx="4980" cy="2535"/>
              <a:chOff x="1012" y="4387"/>
              <a:chExt cx="4980" cy="2535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1012" y="4387"/>
                <a:ext cx="4980" cy="2535"/>
              </a:xfrm>
              <a:prstGeom prst="round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28575" cmpd="thickThin">
                <a:solidFill>
                  <a:schemeClr val="accent3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1108" y="4507"/>
                <a:ext cx="4818" cy="23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zh-CN">
                    <a:latin typeface="Times New Roman" pitchFamily="18" charset="0"/>
                    <a:ea typeface="微软雅黑" panose="020B0503020204020204" charset="-122"/>
                    <a:cs typeface="Times New Roman" pitchFamily="18" charset="0"/>
                    <a:sym typeface="+mn-ea"/>
                  </a:rPr>
                  <a:t>       </a:t>
                </a:r>
                <a:r>
                  <a:rPr lang="zh-CN" altLang="en-US">
                    <a:latin typeface="Times New Roman" pitchFamily="18" charset="0"/>
                    <a:ea typeface="微软雅黑" panose="020B0503020204020204" charset="-122"/>
                    <a:cs typeface="Times New Roman" pitchFamily="18" charset="0"/>
                    <a:sym typeface="+mn-ea"/>
                  </a:rPr>
                  <a:t>在这一步骤完成后，水晶头的8个针脚接触点就穿过导线的绝缘外层，分别和8根导线紧紧地压接在一起。这样，网线的一端就做好了。</a:t>
                </a:r>
                <a:endPara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endParaRPr>
              </a:p>
            </p:txBody>
          </p:sp>
        </p:grpSp>
        <p:pic>
          <p:nvPicPr>
            <p:cNvPr id="9" name="图片 8" descr="72658PIC7n2_1024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792" y="4439"/>
              <a:ext cx="2341" cy="2252"/>
            </a:xfrm>
            <a:prstGeom prst="rect">
              <a:avLst/>
            </a:prstGeom>
          </p:spPr>
        </p:pic>
      </p:grp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7" dur="100" decel="5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8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9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8353425" cy="601980"/>
            <a:chOff x="1543" y="2230"/>
            <a:chExt cx="13155" cy="948"/>
          </a:xfrm>
        </p:grpSpPr>
        <p:sp>
          <p:nvSpPr>
            <p:cNvPr id="71" name="MH_Other_2"/>
            <p:cNvSpPr/>
            <p:nvPr>
              <p:custDataLst>
                <p:tags r:id="rId4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9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121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按照同样的方法将网线另一端也做好。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80440" y="2536190"/>
            <a:ext cx="8834120" cy="601980"/>
            <a:chOff x="1543" y="2230"/>
            <a:chExt cx="13912" cy="948"/>
          </a:xfrm>
        </p:grpSpPr>
        <p:sp>
          <p:nvSpPr>
            <p:cNvPr id="7" name="MH_Other_2"/>
            <p:cNvSpPr/>
            <p:nvPr>
              <p:custDataLst>
                <p:tags r:id="rId3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10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87" y="2416"/>
              <a:ext cx="11968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用测线仪测试双绞线和水晶头是否连接正常，如图3-14所示。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297045" y="3674110"/>
            <a:ext cx="3434080" cy="2600325"/>
            <a:chOff x="6767" y="5786"/>
            <a:chExt cx="5408" cy="4095"/>
          </a:xfrm>
        </p:grpSpPr>
        <p:pic>
          <p:nvPicPr>
            <p:cNvPr id="4" name="图片 6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67" y="5786"/>
              <a:ext cx="5409" cy="3519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7" name="文本框 16"/>
            <p:cNvSpPr txBox="1"/>
            <p:nvPr/>
          </p:nvSpPr>
          <p:spPr>
            <a:xfrm>
              <a:off x="7827" y="9305"/>
              <a:ext cx="328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图3-14  测试双胶线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00975" y="3138170"/>
            <a:ext cx="4003675" cy="2541905"/>
            <a:chOff x="12285" y="4942"/>
            <a:chExt cx="6305" cy="4003"/>
          </a:xfrm>
        </p:grpSpPr>
        <p:sp>
          <p:nvSpPr>
            <p:cNvPr id="26" name="线形标注 2(带边框和强调线) 25"/>
            <p:cNvSpPr/>
            <p:nvPr/>
          </p:nvSpPr>
          <p:spPr>
            <a:xfrm>
              <a:off x="13612" y="6809"/>
              <a:ext cx="4978" cy="2137"/>
            </a:xfrm>
            <a:prstGeom prst="accentBorderCallout2">
              <a:avLst>
                <a:gd name="adj1" fmla="val 18750"/>
                <a:gd name="adj2" fmla="val -8333"/>
                <a:gd name="adj3" fmla="val 17364"/>
                <a:gd name="adj4" fmla="val -24646"/>
                <a:gd name="adj5" fmla="val 31773"/>
                <a:gd name="adj6" fmla="val -53595"/>
              </a:avLst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r>
                <a:rPr lang="en-US" altLang="zh-CN">
                  <a:solidFill>
                    <a:schemeClr val="accent1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     </a:t>
              </a:r>
              <a:r>
                <a:rPr lang="zh-CN" altLang="en-US">
                  <a:solidFill>
                    <a:schemeClr val="accent1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如果两组1、2、3、4、5、6、7、8对应的指示灯同时同步亮，表示成功地制作好了一根直通双绞线。</a:t>
              </a:r>
              <a:endParaRPr lang="zh-CN" altLang="en-US" b="1" dirty="0">
                <a:solidFill>
                  <a:schemeClr val="accent1"/>
                </a:solidFill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endParaRPr>
            </a:p>
          </p:txBody>
        </p:sp>
        <p:pic>
          <p:nvPicPr>
            <p:cNvPr id="20" name="图片 19" descr="6380-12021120035790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285" y="4942"/>
              <a:ext cx="2838" cy="2129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实验内容与步骤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79805" y="1416050"/>
            <a:ext cx="8714740" cy="777240"/>
            <a:chOff x="1543" y="2230"/>
            <a:chExt cx="13724" cy="1224"/>
          </a:xfrm>
        </p:grpSpPr>
        <p:sp>
          <p:nvSpPr>
            <p:cNvPr id="71" name="MH_Other_2"/>
            <p:cNvSpPr/>
            <p:nvPr>
              <p:custDataLst>
                <p:tags r:id="rId7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11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488" y="2416"/>
              <a:ext cx="11779" cy="1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  <a:sym typeface="+mn-ea"/>
                </a:rPr>
                <a:t>制作一根交叉线。做好后再用测线仪测试交叉线，观察测线仪指示灯亮的顺序，记录结果并分析原因。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80440" y="4555490"/>
            <a:ext cx="8834120" cy="777240"/>
            <a:chOff x="1543" y="2230"/>
            <a:chExt cx="13912" cy="1224"/>
          </a:xfrm>
        </p:grpSpPr>
        <p:sp>
          <p:nvSpPr>
            <p:cNvPr id="7" name="MH_Other_2"/>
            <p:cNvSpPr/>
            <p:nvPr>
              <p:custDataLst>
                <p:tags r:id="rId6"/>
              </p:custDataLst>
            </p:nvPr>
          </p:nvSpPr>
          <p:spPr>
            <a:xfrm>
              <a:off x="1543" y="2230"/>
              <a:ext cx="1944" cy="948"/>
            </a:xfrm>
            <a:prstGeom prst="ellipse">
              <a:avLst/>
            </a:prstGeom>
            <a:solidFill>
              <a:srgbClr val="65922A"/>
            </a:solidFill>
            <a:ln w="25400" cap="flat" cmpd="sng" algn="ctr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步骤</a:t>
              </a:r>
              <a:r>
                <a:rPr lang="en-US" altLang="zh-CN" b="1" kern="0" dirty="0">
                  <a:solidFill>
                    <a:srgbClr val="FFFFFF"/>
                  </a:solidFill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12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87" y="2416"/>
              <a:ext cx="11968" cy="1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ea typeface="微软雅黑" panose="020B0503020204020204" charset="-122"/>
                  <a:cs typeface="Times New Roman" pitchFamily="18" charset="0"/>
                </a:rPr>
                <a:t>制作一根反转线（实际比较少用），反转线的做法就是两端的线序完全颠倒。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819910" y="1849120"/>
            <a:ext cx="7660005" cy="2900045"/>
            <a:chOff x="2866" y="2912"/>
            <a:chExt cx="12063" cy="4567"/>
          </a:xfrm>
        </p:grpSpPr>
        <p:sp>
          <p:nvSpPr>
            <p:cNvPr id="9" name="矩形 8"/>
            <p:cNvSpPr/>
            <p:nvPr/>
          </p:nvSpPr>
          <p:spPr>
            <a:xfrm>
              <a:off x="2866" y="4009"/>
              <a:ext cx="2240" cy="130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  <a:scene3d>
                <a:camera prst="isometricRightUp">
                  <a:rot lat="1200000" lon="18600000" rev="0"/>
                </a:camera>
                <a:lightRig rig="flat" dir="t">
                  <a:rot lat="0" lon="0" rev="600000"/>
                </a:lightRig>
              </a:scene3d>
              <a:sp3d extrusionH="215900"/>
            </a:bodyPr>
            <a:lstStyle/>
            <a:p>
              <a:pPr algn="ctr"/>
              <a:r>
                <a:rPr lang="zh-CN" altLang="en-US" sz="4800" b="1">
                  <a:blipFill>
                    <a:blip r:embed="rId10"/>
                    <a:tile tx="0" ty="0" sx="100000" sy="100000" flip="none" algn="tl"/>
                  </a:blipFill>
                  <a:effectLst>
                    <a:glow rad="228600">
                      <a:srgbClr val="A5A5A5">
                        <a:alpha val="40000"/>
                        <a:satMod val="175000"/>
                      </a:srgbClr>
                    </a:glow>
                    <a:outerShdw blurRad="50800" dir="5400000" algn="ctr" rotWithShape="0">
                      <a:srgbClr val="000000">
                        <a:alpha val="43000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注意</a:t>
              </a: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425" y="2912"/>
              <a:ext cx="10504" cy="4567"/>
              <a:chOff x="2162" y="3413"/>
              <a:chExt cx="9198" cy="4385"/>
            </a:xfrm>
          </p:grpSpPr>
          <p:sp>
            <p:nvSpPr>
              <p:cNvPr id="15" name="MH_Other_2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10887" y="4983"/>
                <a:ext cx="473" cy="281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zh-CN" altLang="en-US" sz="11500" dirty="0">
                    <a:solidFill>
                      <a:schemeClr val="accent2">
                        <a:lumMod val="75000"/>
                      </a:schemeClr>
                    </a:solidFill>
                    <a:latin typeface="Times New Roman" pitchFamily="18" charset="0"/>
                    <a:ea typeface="方正姚体" panose="02010601030101010101" pitchFamily="2" charset="-122"/>
                    <a:cs typeface="Times New Roman" pitchFamily="18" charset="0"/>
                  </a:rPr>
                  <a:t>”</a:t>
                </a:r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2162" y="3413"/>
                <a:ext cx="8462" cy="2816"/>
                <a:chOff x="138" y="2008"/>
                <a:chExt cx="8462" cy="2816"/>
              </a:xfrm>
            </p:grpSpPr>
            <p:sp>
              <p:nvSpPr>
                <p:cNvPr id="11" name="MH_Other_1"/>
                <p:cNvSpPr>
                  <a:spLocks noChangeArrowheads="1"/>
                </p:cNvSpPr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138" y="2008"/>
                  <a:ext cx="735" cy="2816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square">
                  <a:spAutoFit/>
                </a:bodyPr>
                <a:lstStyle/>
                <a:p>
                  <a:pPr algn="ctr" eaLnBrk="1" hangingPunct="1"/>
                  <a:r>
                    <a:rPr lang="zh-CN" altLang="en-US" sz="11500" dirty="0">
                      <a:solidFill>
                        <a:schemeClr val="accent2">
                          <a:lumMod val="75000"/>
                        </a:schemeClr>
                      </a:solidFill>
                      <a:latin typeface="Times New Roman" pitchFamily="18" charset="0"/>
                      <a:ea typeface="方正姚体" panose="02010601030101010101" pitchFamily="2" charset="-122"/>
                      <a:cs typeface="Times New Roman" pitchFamily="18" charset="0"/>
                    </a:rPr>
                    <a:t>“</a:t>
                  </a:r>
                </a:p>
              </p:txBody>
            </p:sp>
            <p:sp>
              <p:nvSpPr>
                <p:cNvPr id="18" name="MH_Desc_1"/>
                <p:cNvSpPr>
                  <a:spLocks noChangeArrowheads="1"/>
                </p:cNvSpPr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831" y="2932"/>
                  <a:ext cx="7769" cy="1501"/>
                </a:xfrm>
                <a:prstGeom prst="roundRect">
                  <a:avLst>
                    <a:gd name="adj" fmla="val 8912"/>
                  </a:avLst>
                </a:prstGeom>
                <a:noFill/>
                <a:ln>
                  <a:solidFill>
                    <a:srgbClr val="00B0F0"/>
                  </a:solidFill>
                </a:ln>
              </p:spPr>
              <p:txBody>
                <a:bodyPr anchor="ctr">
                  <a:normAutofit/>
                </a:bodyPr>
                <a:lstStyle/>
                <a:p>
                  <a:pPr algn="l"/>
                  <a:r>
                    <a:rPr lang="en-US" altLang="zh-CN">
                      <a:latin typeface="Times New Roman" pitchFamily="18" charset="0"/>
                      <a:ea typeface="微软雅黑" panose="020B0503020204020204" charset="-122"/>
                      <a:cs typeface="Times New Roman" pitchFamily="18" charset="0"/>
                      <a:sym typeface="+mn-ea"/>
                    </a:rPr>
                    <a:t>       </a:t>
                  </a:r>
                  <a:r>
                    <a:rPr lang="zh-CN" altLang="en-US">
                      <a:latin typeface="Times New Roman" pitchFamily="18" charset="0"/>
                      <a:ea typeface="微软雅黑" panose="020B0503020204020204" charset="-122"/>
                      <a:cs typeface="Times New Roman" pitchFamily="18" charset="0"/>
                      <a:sym typeface="+mn-ea"/>
                    </a:rPr>
                    <a:t>交叉线和直通线的做法差别仅在于交叉线的两端分别用568A和568B标准</a:t>
                  </a:r>
                  <a:r>
                    <a:rPr lang="zh-CN" altLang="en-US" b="1">
                      <a:solidFill>
                        <a:schemeClr val="accent1"/>
                      </a:solidFill>
                      <a:latin typeface="Times New Roman" pitchFamily="18" charset="0"/>
                      <a:ea typeface="微软雅黑" panose="020B0503020204020204" charset="-122"/>
                      <a:cs typeface="Times New Roman" pitchFamily="18" charset="0"/>
                      <a:sym typeface="+mn-ea"/>
                    </a:rPr>
                    <a:t>（即两端的线序不一样）</a:t>
                  </a:r>
                  <a:endParaRPr lang="zh-CN" altLang="en-US" b="1" dirty="0" smtClean="0">
                    <a:solidFill>
                      <a:schemeClr val="accent1"/>
                    </a:solidFill>
                    <a:latin typeface="Times New Roman" pitchFamily="18" charset="0"/>
                    <a:ea typeface="微软雅黑" panose="020B0503020204020204" charset="-122"/>
                    <a:cs typeface="Times New Roman" pitchFamily="18" charset="0"/>
                    <a:sym typeface="+mn-ea"/>
                  </a:endParaRPr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3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4" dur="100" decel="5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5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6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2"/>
          <p:cNvGrpSpPr/>
          <p:nvPr/>
        </p:nvGrpSpPr>
        <p:grpSpPr>
          <a:xfrm>
            <a:off x="3428449" y="2152106"/>
            <a:ext cx="2362200" cy="2362200"/>
            <a:chOff x="977900" y="2247899"/>
            <a:chExt cx="2362200" cy="2362200"/>
          </a:xfrm>
        </p:grpSpPr>
        <p:sp>
          <p:nvSpPr>
            <p:cNvPr id="26" name="椭圆 25"/>
            <p:cNvSpPr/>
            <p:nvPr/>
          </p:nvSpPr>
          <p:spPr>
            <a:xfrm>
              <a:off x="977900" y="2247899"/>
              <a:ext cx="2362200" cy="23622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4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5"/>
            <p:cNvSpPr txBox="1"/>
            <p:nvPr/>
          </p:nvSpPr>
          <p:spPr>
            <a:xfrm>
              <a:off x="1468796" y="2644169"/>
              <a:ext cx="1736009" cy="1657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9600" b="1" dirty="0" smtClean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五</a:t>
              </a:r>
            </a:p>
          </p:txBody>
        </p:sp>
      </p:grpSp>
      <p:sp>
        <p:nvSpPr>
          <p:cNvPr id="11" name="文本框 39"/>
          <p:cNvSpPr txBox="1"/>
          <p:nvPr/>
        </p:nvSpPr>
        <p:spPr>
          <a:xfrm>
            <a:off x="6130925" y="2905125"/>
            <a:ext cx="5137150" cy="87439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思考题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任意多边形 17"/>
          <p:cNvSpPr/>
          <p:nvPr>
            <p:custDataLst>
              <p:tags r:id="rId2"/>
            </p:custDataLst>
          </p:nvPr>
        </p:nvSpPr>
        <p:spPr bwMode="auto">
          <a:xfrm>
            <a:off x="27093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5124" name="文本框 2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78820" y="828675"/>
            <a:ext cx="1797049" cy="83099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4800" dirty="0">
                <a:solidFill>
                  <a:srgbClr val="FFFFFF"/>
                </a:solidFill>
                <a:latin typeface="微软雅黑" panose="020B0503020204020204" charset="-122"/>
              </a:rPr>
              <a:t>目录</a:t>
            </a:r>
          </a:p>
        </p:txBody>
      </p:sp>
      <p:cxnSp>
        <p:nvCxnSpPr>
          <p:cNvPr id="5125" name="直接连接符 22"/>
          <p:cNvCxnSpPr>
            <a:cxnSpLocks noChangeShapeType="1"/>
          </p:cNvCxnSpPr>
          <p:nvPr>
            <p:custDataLst>
              <p:tags r:id="rId4"/>
            </p:custDataLst>
          </p:nvPr>
        </p:nvCxnSpPr>
        <p:spPr bwMode="auto">
          <a:xfrm>
            <a:off x="762001" y="1628775"/>
            <a:ext cx="3240617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ysDash"/>
            <a:round/>
          </a:ln>
        </p:spPr>
      </p:cxnSp>
      <p:grpSp>
        <p:nvGrpSpPr>
          <p:cNvPr id="36" name="组合 35"/>
          <p:cNvGrpSpPr/>
          <p:nvPr/>
        </p:nvGrpSpPr>
        <p:grpSpPr>
          <a:xfrm>
            <a:off x="1760855" y="535305"/>
            <a:ext cx="8735060" cy="5029200"/>
            <a:chOff x="2773" y="843"/>
            <a:chExt cx="13756" cy="7920"/>
          </a:xfrm>
        </p:grpSpPr>
        <p:sp>
          <p:nvSpPr>
            <p:cNvPr id="5123" name="Text Box 20"/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2826" y="2805"/>
              <a:ext cx="3803" cy="72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dist" eaLnBrk="1" hangingPunct="1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FFFFF"/>
                  </a:solidFill>
                  <a:latin typeface="Times New Roman" panose="02020603050405020304" pitchFamily="18" charset="0"/>
                  <a:ea typeface="华文新魏" panose="02010800040101010101" pitchFamily="2" charset="-122"/>
                </a:rPr>
                <a:t>Contents</a:t>
              </a:r>
            </a:p>
          </p:txBody>
        </p:sp>
        <p:cxnSp>
          <p:nvCxnSpPr>
            <p:cNvPr id="5126" name="直接连接符 24"/>
            <p:cNvCxnSpPr>
              <a:cxnSpLocks noChangeShapeType="1"/>
            </p:cNvCxnSpPr>
            <p:nvPr>
              <p:custDataLst>
                <p:tags r:id="rId6"/>
              </p:custDataLst>
            </p:nvPr>
          </p:nvCxnSpPr>
          <p:spPr bwMode="auto">
            <a:xfrm>
              <a:off x="2773" y="843"/>
              <a:ext cx="0" cy="3345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prstDash val="sysDash"/>
              <a:round/>
            </a:ln>
          </p:spPr>
        </p:cxnSp>
        <p:grpSp>
          <p:nvGrpSpPr>
            <p:cNvPr id="6" name="组合 5"/>
            <p:cNvGrpSpPr/>
            <p:nvPr/>
          </p:nvGrpSpPr>
          <p:grpSpPr>
            <a:xfrm>
              <a:off x="9381" y="1320"/>
              <a:ext cx="7148" cy="963"/>
              <a:chOff x="9935" y="748"/>
              <a:chExt cx="7148" cy="963"/>
            </a:xfrm>
          </p:grpSpPr>
          <p:pic>
            <p:nvPicPr>
              <p:cNvPr id="47" name="图片 1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9983" y="748"/>
                <a:ext cx="963" cy="96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48" name="椭圆 47"/>
              <p:cNvSpPr/>
              <p:nvPr/>
            </p:nvSpPr>
            <p:spPr>
              <a:xfrm>
                <a:off x="9983" y="748"/>
                <a:ext cx="963" cy="963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2" name="组合 20"/>
              <p:cNvGrpSpPr/>
              <p:nvPr/>
            </p:nvGrpSpPr>
            <p:grpSpPr>
              <a:xfrm>
                <a:off x="11138" y="748"/>
                <a:ext cx="5945" cy="960"/>
                <a:chOff x="6004452" y="1971917"/>
                <a:chExt cx="3406249" cy="610204"/>
              </a:xfrm>
            </p:grpSpPr>
            <p:pic>
              <p:nvPicPr>
                <p:cNvPr id="50" name="图片 10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51" name="圆角矩形 50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2" name="文本框 19"/>
              <p:cNvSpPr txBox="1"/>
              <p:nvPr/>
            </p:nvSpPr>
            <p:spPr>
              <a:xfrm>
                <a:off x="11580" y="843"/>
                <a:ext cx="5220" cy="76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实验目的</a:t>
                </a:r>
              </a:p>
            </p:txBody>
          </p:sp>
          <p:sp>
            <p:nvSpPr>
              <p:cNvPr id="53" name="文本框 21"/>
              <p:cNvSpPr txBox="1"/>
              <p:nvPr/>
            </p:nvSpPr>
            <p:spPr>
              <a:xfrm>
                <a:off x="9935" y="871"/>
                <a:ext cx="1000" cy="76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一</a:t>
                </a: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605" y="2617"/>
              <a:ext cx="7100" cy="962"/>
              <a:chOff x="9009" y="2188"/>
              <a:chExt cx="7100" cy="965"/>
            </a:xfrm>
          </p:grpSpPr>
          <p:pic>
            <p:nvPicPr>
              <p:cNvPr id="54" name="图片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9009" y="2188"/>
                <a:ext cx="963" cy="96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55" name="椭圆 54"/>
              <p:cNvSpPr/>
              <p:nvPr/>
            </p:nvSpPr>
            <p:spPr>
              <a:xfrm>
                <a:off x="9009" y="2188"/>
                <a:ext cx="963" cy="965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" name="组合 26"/>
              <p:cNvGrpSpPr/>
              <p:nvPr/>
            </p:nvGrpSpPr>
            <p:grpSpPr>
              <a:xfrm>
                <a:off x="10164" y="2188"/>
                <a:ext cx="5945" cy="963"/>
                <a:chOff x="6004452" y="1971917"/>
                <a:chExt cx="3406249" cy="610204"/>
              </a:xfrm>
            </p:grpSpPr>
            <p:pic>
              <p:nvPicPr>
                <p:cNvPr id="57" name="图片 29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58" name="圆角矩形 57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9" name="文本框 27"/>
              <p:cNvSpPr txBox="1"/>
              <p:nvPr/>
            </p:nvSpPr>
            <p:spPr>
              <a:xfrm>
                <a:off x="10607" y="2286"/>
                <a:ext cx="5220" cy="76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实验设备与条件</a:t>
                </a:r>
              </a:p>
            </p:txBody>
          </p:sp>
          <p:sp>
            <p:nvSpPr>
              <p:cNvPr id="60" name="文本框 28"/>
              <p:cNvSpPr txBox="1"/>
              <p:nvPr/>
            </p:nvSpPr>
            <p:spPr>
              <a:xfrm>
                <a:off x="9093" y="2314"/>
                <a:ext cx="1000" cy="76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二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7617" y="3913"/>
              <a:ext cx="7100" cy="962"/>
              <a:chOff x="7871" y="3631"/>
              <a:chExt cx="7100" cy="965"/>
            </a:xfrm>
          </p:grpSpPr>
          <p:pic>
            <p:nvPicPr>
              <p:cNvPr id="61" name="图片 32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7871" y="3631"/>
                <a:ext cx="963" cy="96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62" name="椭圆 61"/>
              <p:cNvSpPr/>
              <p:nvPr/>
            </p:nvSpPr>
            <p:spPr>
              <a:xfrm>
                <a:off x="7871" y="3631"/>
                <a:ext cx="963" cy="965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4" name="组合 34"/>
              <p:cNvGrpSpPr/>
              <p:nvPr/>
            </p:nvGrpSpPr>
            <p:grpSpPr>
              <a:xfrm>
                <a:off x="9026" y="3631"/>
                <a:ext cx="5945" cy="962"/>
                <a:chOff x="6004452" y="1971917"/>
                <a:chExt cx="3406249" cy="610204"/>
              </a:xfrm>
            </p:grpSpPr>
            <p:pic>
              <p:nvPicPr>
                <p:cNvPr id="64" name="图片 37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65" name="圆角矩形 64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6" name="文本框 35"/>
              <p:cNvSpPr txBox="1"/>
              <p:nvPr/>
            </p:nvSpPr>
            <p:spPr>
              <a:xfrm>
                <a:off x="9468" y="3728"/>
                <a:ext cx="5220" cy="76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实验要求与说明</a:t>
                </a:r>
              </a:p>
            </p:txBody>
          </p:sp>
          <p:sp>
            <p:nvSpPr>
              <p:cNvPr id="67" name="文本框 36"/>
              <p:cNvSpPr txBox="1"/>
              <p:nvPr/>
            </p:nvSpPr>
            <p:spPr>
              <a:xfrm>
                <a:off x="7970" y="3744"/>
                <a:ext cx="1000" cy="76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三</a:t>
                </a: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616" y="5209"/>
              <a:ext cx="7100" cy="962"/>
              <a:chOff x="6870" y="5087"/>
              <a:chExt cx="7100" cy="963"/>
            </a:xfrm>
          </p:grpSpPr>
          <p:pic>
            <p:nvPicPr>
              <p:cNvPr id="68" name="图片 4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870" y="5087"/>
                <a:ext cx="963" cy="96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69" name="椭圆 68"/>
              <p:cNvSpPr/>
              <p:nvPr/>
            </p:nvSpPr>
            <p:spPr>
              <a:xfrm>
                <a:off x="6870" y="5087"/>
                <a:ext cx="963" cy="963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5" name="组合 42"/>
              <p:cNvGrpSpPr/>
              <p:nvPr/>
            </p:nvGrpSpPr>
            <p:grpSpPr>
              <a:xfrm>
                <a:off x="8025" y="5087"/>
                <a:ext cx="5945" cy="960"/>
                <a:chOff x="6004452" y="1971917"/>
                <a:chExt cx="3406249" cy="610204"/>
              </a:xfrm>
            </p:grpSpPr>
            <p:pic>
              <p:nvPicPr>
                <p:cNvPr id="71" name="图片 45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72" name="圆角矩形 71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3" name="文本框 43"/>
              <p:cNvSpPr txBox="1"/>
              <p:nvPr/>
            </p:nvSpPr>
            <p:spPr>
              <a:xfrm>
                <a:off x="8467" y="5184"/>
                <a:ext cx="522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实验内容与步骤</a:t>
                </a:r>
              </a:p>
            </p:txBody>
          </p:sp>
          <p:sp>
            <p:nvSpPr>
              <p:cNvPr id="74" name="文本框 44"/>
              <p:cNvSpPr txBox="1"/>
              <p:nvPr/>
            </p:nvSpPr>
            <p:spPr>
              <a:xfrm>
                <a:off x="6948" y="5197"/>
                <a:ext cx="100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四</a:t>
                </a: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5747" y="6505"/>
              <a:ext cx="7100" cy="962"/>
              <a:chOff x="6870" y="5087"/>
              <a:chExt cx="7100" cy="963"/>
            </a:xfrm>
          </p:grpSpPr>
          <p:pic>
            <p:nvPicPr>
              <p:cNvPr id="11" name="图片 4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870" y="5087"/>
                <a:ext cx="963" cy="96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12" name="椭圆 11"/>
              <p:cNvSpPr/>
              <p:nvPr/>
            </p:nvSpPr>
            <p:spPr>
              <a:xfrm>
                <a:off x="6870" y="5087"/>
                <a:ext cx="963" cy="963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13" name="组合 42"/>
              <p:cNvGrpSpPr/>
              <p:nvPr/>
            </p:nvGrpSpPr>
            <p:grpSpPr>
              <a:xfrm>
                <a:off x="8025" y="5087"/>
                <a:ext cx="5945" cy="960"/>
                <a:chOff x="6004452" y="1971917"/>
                <a:chExt cx="3406249" cy="610204"/>
              </a:xfrm>
            </p:grpSpPr>
            <p:pic>
              <p:nvPicPr>
                <p:cNvPr id="14" name="图片 45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15" name="圆角矩形 14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6" name="文本框 43"/>
              <p:cNvSpPr txBox="1"/>
              <p:nvPr/>
            </p:nvSpPr>
            <p:spPr>
              <a:xfrm>
                <a:off x="8467" y="5184"/>
                <a:ext cx="522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思考题</a:t>
                </a:r>
              </a:p>
            </p:txBody>
          </p:sp>
          <p:sp>
            <p:nvSpPr>
              <p:cNvPr id="17" name="文本框 44"/>
              <p:cNvSpPr txBox="1"/>
              <p:nvPr/>
            </p:nvSpPr>
            <p:spPr>
              <a:xfrm>
                <a:off x="6975" y="5198"/>
                <a:ext cx="100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五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4838" y="7801"/>
              <a:ext cx="7100" cy="962"/>
              <a:chOff x="6870" y="5087"/>
              <a:chExt cx="7100" cy="963"/>
            </a:xfrm>
          </p:grpSpPr>
          <p:pic>
            <p:nvPicPr>
              <p:cNvPr id="19" name="图片 4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870" y="5087"/>
                <a:ext cx="963" cy="96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0" name="椭圆 19"/>
              <p:cNvSpPr/>
              <p:nvPr/>
            </p:nvSpPr>
            <p:spPr>
              <a:xfrm>
                <a:off x="6870" y="5087"/>
                <a:ext cx="963" cy="963"/>
              </a:xfrm>
              <a:prstGeom prst="ellipse">
                <a:avLst/>
              </a:prstGeom>
              <a:solidFill>
                <a:schemeClr val="tx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21" name="组合 42"/>
              <p:cNvGrpSpPr/>
              <p:nvPr/>
            </p:nvGrpSpPr>
            <p:grpSpPr>
              <a:xfrm>
                <a:off x="8025" y="5087"/>
                <a:ext cx="5945" cy="960"/>
                <a:chOff x="6004452" y="1971917"/>
                <a:chExt cx="3406249" cy="610204"/>
              </a:xfrm>
            </p:grpSpPr>
            <p:pic>
              <p:nvPicPr>
                <p:cNvPr id="22" name="图片 45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6004452" y="1973117"/>
                  <a:ext cx="3406249" cy="60900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sp>
              <p:nvSpPr>
                <p:cNvPr id="23" name="圆角矩形 22"/>
                <p:cNvSpPr/>
                <p:nvPr/>
              </p:nvSpPr>
              <p:spPr>
                <a:xfrm>
                  <a:off x="6004452" y="1971917"/>
                  <a:ext cx="3406249" cy="61020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alpha val="3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" name="文本框 43"/>
              <p:cNvSpPr txBox="1"/>
              <p:nvPr/>
            </p:nvSpPr>
            <p:spPr>
              <a:xfrm>
                <a:off x="8467" y="5184"/>
                <a:ext cx="522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实验报告</a:t>
                </a:r>
              </a:p>
            </p:txBody>
          </p:sp>
          <p:sp>
            <p:nvSpPr>
              <p:cNvPr id="25" name="文本框 44"/>
              <p:cNvSpPr txBox="1"/>
              <p:nvPr/>
            </p:nvSpPr>
            <p:spPr>
              <a:xfrm>
                <a:off x="6948" y="5176"/>
                <a:ext cx="1000" cy="76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六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b="1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</a:t>
            </a:r>
            <a:r>
              <a:rPr lang="zh-CN" altLang="en-US" b="1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思考题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4951730" y="581025"/>
            <a:ext cx="6391275" cy="1964690"/>
            <a:chOff x="7470" y="750"/>
            <a:chExt cx="10065" cy="3094"/>
          </a:xfrm>
        </p:grpSpPr>
        <p:sp>
          <p:nvSpPr>
            <p:cNvPr id="165899" name="Rectangle 4"/>
            <p:cNvSpPr/>
            <p:nvPr/>
          </p:nvSpPr>
          <p:spPr>
            <a:xfrm>
              <a:off x="7822" y="2519"/>
              <a:ext cx="1325" cy="1325"/>
            </a:xfrm>
            <a:prstGeom prst="rect">
              <a:avLst/>
            </a:prstGeom>
            <a:solidFill>
              <a:srgbClr val="6399AB"/>
            </a:solidFill>
            <a:ln w="38100" cap="flat" cmpd="sng">
              <a:solidFill>
                <a:srgbClr val="96969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lvl="0" algn="ctr" eaLnBrk="1" hangingPunct="1"/>
              <a:r>
                <a:rPr lang="en-US" altLang="zh-TW" sz="2800" dirty="0">
                  <a:solidFill>
                    <a:schemeClr val="bg1"/>
                  </a:solidFill>
                  <a:latin typeface="Times New Roman" pitchFamily="18" charset="0"/>
                  <a:ea typeface="典匠中特圓" pitchFamily="49" charset="-12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9147" y="2893"/>
              <a:ext cx="838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网线有4对线，为什么每对线都要缠绕在一起？</a:t>
              </a:r>
            </a:p>
          </p:txBody>
        </p:sp>
        <p:pic>
          <p:nvPicPr>
            <p:cNvPr id="9" name="图片 8" descr="36258PICy5X"/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470" y="750"/>
              <a:ext cx="1819" cy="1769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>
            <a:off x="3493135" y="2264410"/>
            <a:ext cx="7473315" cy="1964690"/>
            <a:chOff x="8691" y="2920"/>
            <a:chExt cx="11769" cy="3094"/>
          </a:xfrm>
        </p:grpSpPr>
        <p:sp>
          <p:nvSpPr>
            <p:cNvPr id="165900" name="Rectangle 5"/>
            <p:cNvSpPr/>
            <p:nvPr/>
          </p:nvSpPr>
          <p:spPr>
            <a:xfrm>
              <a:off x="9147" y="4689"/>
              <a:ext cx="1325" cy="1325"/>
            </a:xfrm>
            <a:prstGeom prst="rect">
              <a:avLst/>
            </a:prstGeom>
            <a:solidFill>
              <a:srgbClr val="E0AD12"/>
            </a:solidFill>
            <a:ln w="38100" cap="flat" cmpd="sng">
              <a:solidFill>
                <a:srgbClr val="96969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20" tIns="44450" rIns="45720" bIns="44450" anchor="ctr" anchorCtr="1"/>
            <a:lstStyle/>
            <a:p>
              <a:pPr lvl="0" eaLnBrk="1" hangingPunct="1"/>
              <a:r>
                <a:rPr lang="en-US" altLang="zh-TW" sz="2800" dirty="0">
                  <a:solidFill>
                    <a:schemeClr val="bg1"/>
                  </a:solidFill>
                  <a:latin typeface="Times New Roman" pitchFamily="18" charset="0"/>
                  <a:ea typeface="典匠中特圓" pitchFamily="49" charset="-120"/>
                  <a:cs typeface="Times New Roman" pitchFamily="18" charset="0"/>
                </a:rPr>
                <a:t>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0472" y="5063"/>
              <a:ext cx="998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直通线和交叉线的区别是什么？它们各适用于哪些场合？</a:t>
              </a:r>
            </a:p>
          </p:txBody>
        </p:sp>
        <p:pic>
          <p:nvPicPr>
            <p:cNvPr id="10" name="图片 9" descr="36258PICy5X"/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91" y="2920"/>
              <a:ext cx="1819" cy="1769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2118360" y="3947795"/>
            <a:ext cx="7954645" cy="1964690"/>
            <a:chOff x="7328" y="5088"/>
            <a:chExt cx="12527" cy="3094"/>
          </a:xfrm>
        </p:grpSpPr>
        <p:sp>
          <p:nvSpPr>
            <p:cNvPr id="165901" name="Rectangle 6"/>
            <p:cNvSpPr/>
            <p:nvPr/>
          </p:nvSpPr>
          <p:spPr>
            <a:xfrm>
              <a:off x="7822" y="6857"/>
              <a:ext cx="1325" cy="1325"/>
            </a:xfrm>
            <a:prstGeom prst="rect">
              <a:avLst/>
            </a:prstGeom>
            <a:solidFill>
              <a:srgbClr val="A1A646"/>
            </a:solidFill>
            <a:ln w="38100" cap="flat" cmpd="sng">
              <a:solidFill>
                <a:srgbClr val="96969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20" tIns="44450" rIns="45720" bIns="44450" anchor="ctr" anchorCtr="1"/>
            <a:lstStyle/>
            <a:p>
              <a:pPr lvl="0" eaLnBrk="1" hangingPunct="1"/>
              <a:r>
                <a:rPr lang="en-US" altLang="zh-TW" sz="2800" dirty="0">
                  <a:solidFill>
                    <a:schemeClr val="bg1"/>
                  </a:solidFill>
                  <a:latin typeface="Times New Roman" pitchFamily="18" charset="0"/>
                  <a:ea typeface="典匠中特圓" pitchFamily="49" charset="-120"/>
                  <a:cs typeface="Times New Roman" pitchFamily="18" charset="0"/>
                </a:rPr>
                <a:t>3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147" y="7231"/>
              <a:ext cx="10708" cy="5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>
                  <a:latin typeface="Times New Roman" pitchFamily="18" charset="0"/>
                  <a:cs typeface="Times New Roman" pitchFamily="18" charset="0"/>
                </a:rPr>
                <a:t>       </a:t>
              </a:r>
              <a:r>
                <a:rPr lang="zh-CN" altLang="en-US">
                  <a:latin typeface="Times New Roman" pitchFamily="18" charset="0"/>
                  <a:cs typeface="Times New Roman" pitchFamily="18" charset="0"/>
                </a:rPr>
                <a:t>两台计算机通过连一条直通线能互相访问吗？请分析其原因。</a:t>
              </a:r>
            </a:p>
          </p:txBody>
        </p:sp>
        <p:pic>
          <p:nvPicPr>
            <p:cNvPr id="12" name="图片 11" descr="36258PICy5X"/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328" y="5088"/>
              <a:ext cx="1819" cy="1769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-127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2"/>
          <p:cNvGrpSpPr/>
          <p:nvPr/>
        </p:nvGrpSpPr>
        <p:grpSpPr>
          <a:xfrm>
            <a:off x="3428449" y="2152106"/>
            <a:ext cx="2362200" cy="2362200"/>
            <a:chOff x="977900" y="2247899"/>
            <a:chExt cx="2362200" cy="2362200"/>
          </a:xfrm>
        </p:grpSpPr>
        <p:sp>
          <p:nvSpPr>
            <p:cNvPr id="26" name="椭圆 25"/>
            <p:cNvSpPr/>
            <p:nvPr/>
          </p:nvSpPr>
          <p:spPr>
            <a:xfrm>
              <a:off x="977900" y="2247899"/>
              <a:ext cx="2362200" cy="23622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4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5"/>
            <p:cNvSpPr txBox="1"/>
            <p:nvPr/>
          </p:nvSpPr>
          <p:spPr>
            <a:xfrm>
              <a:off x="1468796" y="2644169"/>
              <a:ext cx="1736009" cy="1657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9600" b="1" dirty="0" smtClean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六</a:t>
              </a:r>
            </a:p>
          </p:txBody>
        </p:sp>
      </p:grpSp>
      <p:sp>
        <p:nvSpPr>
          <p:cNvPr id="11" name="文本框 39"/>
          <p:cNvSpPr txBox="1"/>
          <p:nvPr/>
        </p:nvSpPr>
        <p:spPr>
          <a:xfrm>
            <a:off x="6130925" y="2990850"/>
            <a:ext cx="5137150" cy="87439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实验报告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实验报告</a:t>
            </a:r>
          </a:p>
        </p:txBody>
      </p:sp>
      <p:sp>
        <p:nvSpPr>
          <p:cNvPr id="11" name="矩形 10"/>
          <p:cNvSpPr/>
          <p:nvPr/>
        </p:nvSpPr>
        <p:spPr>
          <a:xfrm>
            <a:off x="3282950" y="3368675"/>
            <a:ext cx="5739130" cy="803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dirty="0" smtClean="0"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dirty="0" smtClean="0">
                <a:latin typeface="微软雅黑" panose="020B0503020204020204" charset="-122"/>
                <a:ea typeface="微软雅黑" panose="020B0503020204020204" charset="-122"/>
              </a:rPr>
              <a:t>按实验报告的格式书写实验报告，将遇到的情况、问题、经验作详细记录，写出心得体会。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05580" y="827338"/>
            <a:ext cx="6171183" cy="2440117"/>
          </a:xfrm>
          <a:prstGeom prst="rect">
            <a:avLst/>
          </a:prstGeom>
        </p:spPr>
      </p:pic>
      <p:sp>
        <p:nvSpPr>
          <p:cNvPr id="20" name="任意多边形 19"/>
          <p:cNvSpPr/>
          <p:nvPr/>
        </p:nvSpPr>
        <p:spPr>
          <a:xfrm>
            <a:off x="2614930" y="3841115"/>
            <a:ext cx="6407785" cy="351155"/>
          </a:xfrm>
          <a:custGeom>
            <a:avLst/>
            <a:gdLst>
              <a:gd name="connsiteX0" fmla="*/ 0 w 4132613"/>
              <a:gd name="connsiteY0" fmla="*/ 0 h 1128156"/>
              <a:gd name="connsiteX1" fmla="*/ 285008 w 4132613"/>
              <a:gd name="connsiteY1" fmla="*/ 1116281 h 1128156"/>
              <a:gd name="connsiteX2" fmla="*/ 4132613 w 4132613"/>
              <a:gd name="connsiteY2" fmla="*/ 1128156 h 11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32613" h="1128156">
                <a:moveTo>
                  <a:pt x="0" y="0"/>
                </a:moveTo>
                <a:lnTo>
                  <a:pt x="285008" y="1116281"/>
                </a:lnTo>
                <a:lnTo>
                  <a:pt x="4132613" y="1128156"/>
                </a:lnTo>
              </a:path>
            </a:pathLst>
          </a:custGeom>
          <a:ln w="44450">
            <a:solidFill>
              <a:srgbClr val="FF6600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CuteBall-Favorites004.png"/>
          <p:cNvPicPr preferRelativeResize="0"/>
          <p:nvPr/>
        </p:nvPicPr>
        <p:blipFill>
          <a:blip r:embed="rId6" cstate="print"/>
          <a:stretch>
            <a:fillRect/>
          </a:stretch>
        </p:blipFill>
        <p:spPr>
          <a:xfrm>
            <a:off x="2290740" y="3348823"/>
            <a:ext cx="648000" cy="648000"/>
          </a:xfrm>
          <a:prstGeom prst="rect">
            <a:avLst/>
          </a:prstGeom>
        </p:spPr>
      </p:pic>
      <p:pic>
        <p:nvPicPr>
          <p:cNvPr id="22" name="图片 21" descr="641a153ax91b0607c6230&amp;690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57060" y="1801692"/>
            <a:ext cx="1115100" cy="1115100"/>
          </a:xfrm>
          <a:prstGeom prst="rect">
            <a:avLst/>
          </a:prstGeom>
        </p:spPr>
      </p:pic>
      <p:pic>
        <p:nvPicPr>
          <p:cNvPr id="23" name="图片 22" descr="I_like_buttons_001s960x639.png"/>
          <p:cNvPicPr preferRelativeResize="0"/>
          <p:nvPr/>
        </p:nvPicPr>
        <p:blipFill>
          <a:blip r:embed="rId8" cstate="print"/>
          <a:stretch>
            <a:fillRect/>
          </a:stretch>
        </p:blipFill>
        <p:spPr>
          <a:xfrm>
            <a:off x="1300910" y="2561825"/>
            <a:ext cx="1080150" cy="972090"/>
          </a:xfrm>
          <a:prstGeom prst="rect">
            <a:avLst/>
          </a:prstGeom>
        </p:spPr>
      </p:pic>
      <p:pic>
        <p:nvPicPr>
          <p:cNvPr id="24" name="图片 23" descr="1_131028084512_1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764865" y="3534020"/>
            <a:ext cx="2651733" cy="1988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未标题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428365" y="2169795"/>
            <a:ext cx="7715250" cy="2362200"/>
            <a:chOff x="5399" y="3417"/>
            <a:chExt cx="12150" cy="3720"/>
          </a:xfrm>
        </p:grpSpPr>
        <p:grpSp>
          <p:nvGrpSpPr>
            <p:cNvPr id="4" name="组合 2"/>
            <p:cNvGrpSpPr/>
            <p:nvPr/>
          </p:nvGrpSpPr>
          <p:grpSpPr>
            <a:xfrm>
              <a:off x="5399" y="3417"/>
              <a:ext cx="3720" cy="3720"/>
              <a:chOff x="977900" y="2247899"/>
              <a:chExt cx="2362200" cy="23622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977900" y="2247899"/>
                <a:ext cx="2362200" cy="2362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442" name="文本框 5"/>
              <p:cNvSpPr txBox="1"/>
              <p:nvPr/>
            </p:nvSpPr>
            <p:spPr>
              <a:xfrm>
                <a:off x="1424346" y="2619057"/>
                <a:ext cx="1736009" cy="165798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96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一</a:t>
                </a: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9459" y="4655"/>
              <a:ext cx="8090" cy="137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8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实验目的</a:t>
              </a:r>
              <a:endPara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endParaRPr>
            </a:p>
          </p:txBody>
        </p:sp>
      </p:grp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实验目的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1967865" y="2005965"/>
            <a:ext cx="8191500" cy="702945"/>
            <a:chOff x="3099" y="3159"/>
            <a:chExt cx="12900" cy="1107"/>
          </a:xfrm>
        </p:grpSpPr>
        <p:grpSp>
          <p:nvGrpSpPr>
            <p:cNvPr id="11" name="组合 57"/>
            <p:cNvGrpSpPr/>
            <p:nvPr/>
          </p:nvGrpSpPr>
          <p:grpSpPr bwMode="auto">
            <a:xfrm>
              <a:off x="6369" y="3184"/>
              <a:ext cx="9631" cy="1082"/>
              <a:chOff x="2838450" y="2592731"/>
              <a:chExt cx="6115685" cy="687388"/>
            </a:xfrm>
          </p:grpSpPr>
          <p:sp>
            <p:nvSpPr>
              <p:cNvPr id="36" name="AutoShape 11"/>
              <p:cNvSpPr>
                <a:spLocks noChangeArrowheads="1"/>
              </p:cNvSpPr>
              <p:nvPr/>
            </p:nvSpPr>
            <p:spPr bwMode="gray">
              <a:xfrm>
                <a:off x="2838450" y="2592731"/>
                <a:ext cx="5909945" cy="687388"/>
              </a:xfrm>
              <a:prstGeom prst="roundRect">
                <a:avLst>
                  <a:gd name="adj" fmla="val 11505"/>
                </a:avLst>
              </a:prstGeom>
              <a:solidFill>
                <a:srgbClr val="FFC319">
                  <a:alpha val="50195"/>
                </a:srgbClr>
              </a:solidFill>
              <a:ln w="6350" algn="ctr">
                <a:noFill/>
                <a:prstDash val="sysDot"/>
                <a:round/>
              </a:ln>
            </p:spPr>
            <p:txBody>
              <a:bodyPr wrap="none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 b="0" kern="0">
                  <a:solidFill>
                    <a:sysClr val="windowText" lastClr="000000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 Box 31"/>
              <p:cNvSpPr txBox="1">
                <a:spLocks noChangeArrowheads="1"/>
              </p:cNvSpPr>
              <p:nvPr/>
            </p:nvSpPr>
            <p:spPr bwMode="auto">
              <a:xfrm>
                <a:off x="3487420" y="2745837"/>
                <a:ext cx="5466715" cy="3256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1800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掌握双绞线的标准接法及其与各种设备的连接方法。</a:t>
                </a:r>
              </a:p>
            </p:txBody>
          </p:sp>
        </p:grpSp>
        <p:grpSp>
          <p:nvGrpSpPr>
            <p:cNvPr id="13" name="组合 56"/>
            <p:cNvGrpSpPr/>
            <p:nvPr/>
          </p:nvGrpSpPr>
          <p:grpSpPr bwMode="auto">
            <a:xfrm>
              <a:off x="3099" y="3159"/>
              <a:ext cx="4105" cy="1082"/>
              <a:chOff x="762000" y="2576856"/>
              <a:chExt cx="2606675" cy="687388"/>
            </a:xfrm>
          </p:grpSpPr>
          <p:grpSp>
            <p:nvGrpSpPr>
              <p:cNvPr id="14" name="Group 12"/>
              <p:cNvGrpSpPr/>
              <p:nvPr/>
            </p:nvGrpSpPr>
            <p:grpSpPr bwMode="auto">
              <a:xfrm>
                <a:off x="762000" y="2576856"/>
                <a:ext cx="2606675" cy="687388"/>
                <a:chOff x="378" y="1065"/>
                <a:chExt cx="1785" cy="433"/>
              </a:xfrm>
            </p:grpSpPr>
            <p:sp>
              <p:nvSpPr>
                <p:cNvPr id="41" name="AutoShape 13"/>
                <p:cNvSpPr>
                  <a:spLocks noChangeArrowheads="1"/>
                </p:cNvSpPr>
                <p:nvPr/>
              </p:nvSpPr>
              <p:spPr bwMode="gray">
                <a:xfrm>
                  <a:off x="1921" y="1152"/>
                  <a:ext cx="242" cy="240"/>
                </a:xfrm>
                <a:prstGeom prst="rightArrow">
                  <a:avLst>
                    <a:gd name="adj1" fmla="val 50000"/>
                    <a:gd name="adj2" fmla="val 59422"/>
                  </a:avLst>
                </a:prstGeom>
                <a:solidFill>
                  <a:srgbClr val="F8F8F8"/>
                </a:solidFill>
                <a:ln w="9525">
                  <a:noFill/>
                  <a:miter lim="800000"/>
                </a:ln>
                <a:effectLst>
                  <a:outerShdw dist="71842" dir="2700000" algn="ctr" rotWithShape="0">
                    <a:srgbClr val="010101">
                      <a:alpha val="50000"/>
                    </a:srgbClr>
                  </a:outerShdw>
                </a:effectLst>
              </p:spPr>
              <p:txBody>
                <a:bodyPr wrap="none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800" b="0" kern="0">
                    <a:solidFill>
                      <a:sysClr val="windowText" lastClr="000000"/>
                    </a:solidFill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42" name="Freeform 14"/>
                <p:cNvSpPr/>
                <p:nvPr/>
              </p:nvSpPr>
              <p:spPr bwMode="gray">
                <a:xfrm>
                  <a:off x="378" y="1065"/>
                  <a:ext cx="1549" cy="433"/>
                </a:xfrm>
                <a:custGeom>
                  <a:avLst/>
                  <a:gdLst>
                    <a:gd name="T0" fmla="*/ 83 w 1071"/>
                    <a:gd name="T1" fmla="*/ 0 h 307"/>
                    <a:gd name="T2" fmla="*/ 1069 w 1071"/>
                    <a:gd name="T3" fmla="*/ 0 h 307"/>
                    <a:gd name="T4" fmla="*/ 1069 w 1071"/>
                    <a:gd name="T5" fmla="*/ 198 h 307"/>
                    <a:gd name="T6" fmla="*/ 1055 w 1071"/>
                    <a:gd name="T7" fmla="*/ 270 h 307"/>
                    <a:gd name="T8" fmla="*/ 987 w 1071"/>
                    <a:gd name="T9" fmla="*/ 302 h 307"/>
                    <a:gd name="T10" fmla="*/ 0 w 1071"/>
                    <a:gd name="T11" fmla="*/ 307 h 307"/>
                    <a:gd name="T12" fmla="*/ 0 w 1071"/>
                    <a:gd name="T13" fmla="*/ 89 h 307"/>
                    <a:gd name="T14" fmla="*/ 21 w 1071"/>
                    <a:gd name="T15" fmla="*/ 18 h 307"/>
                    <a:gd name="T16" fmla="*/ 83 w 1071"/>
                    <a:gd name="T17" fmla="*/ 0 h 30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071"/>
                    <a:gd name="T28" fmla="*/ 0 h 307"/>
                    <a:gd name="T29" fmla="*/ 1071 w 1071"/>
                    <a:gd name="T30" fmla="*/ 307 h 307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071" h="307">
                      <a:moveTo>
                        <a:pt x="83" y="0"/>
                      </a:moveTo>
                      <a:lnTo>
                        <a:pt x="1069" y="0"/>
                      </a:lnTo>
                      <a:cubicBezTo>
                        <a:pt x="1069" y="0"/>
                        <a:pt x="1069" y="99"/>
                        <a:pt x="1069" y="198"/>
                      </a:cubicBezTo>
                      <a:cubicBezTo>
                        <a:pt x="1069" y="198"/>
                        <a:pt x="1071" y="248"/>
                        <a:pt x="1055" y="270"/>
                      </a:cubicBezTo>
                      <a:cubicBezTo>
                        <a:pt x="1043" y="288"/>
                        <a:pt x="1019" y="302"/>
                        <a:pt x="987" y="302"/>
                      </a:cubicBezTo>
                      <a:cubicBezTo>
                        <a:pt x="488" y="303"/>
                        <a:pt x="0" y="307"/>
                        <a:pt x="0" y="307"/>
                      </a:cubicBezTo>
                      <a:lnTo>
                        <a:pt x="0" y="89"/>
                      </a:lnTo>
                      <a:cubicBezTo>
                        <a:pt x="3" y="41"/>
                        <a:pt x="7" y="33"/>
                        <a:pt x="21" y="18"/>
                      </a:cubicBezTo>
                      <a:cubicBezTo>
                        <a:pt x="35" y="3"/>
                        <a:pt x="66" y="1"/>
                        <a:pt x="83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FFC319">
                        <a:gamma/>
                        <a:shade val="66275"/>
                        <a:invGamma/>
                      </a:srgbClr>
                    </a:gs>
                    <a:gs pos="50000">
                      <a:srgbClr val="FFC319"/>
                    </a:gs>
                    <a:gs pos="100000">
                      <a:srgbClr val="FFC319">
                        <a:gamma/>
                        <a:shade val="66275"/>
                        <a:invGamma/>
                      </a:srgbClr>
                    </a:gs>
                  </a:gsLst>
                  <a:lin ang="5400000" scaled="1"/>
                </a:gradFill>
                <a:ln w="28575">
                  <a:solidFill>
                    <a:srgbClr val="FFFFFF"/>
                  </a:solidFill>
                  <a:round/>
                </a:ln>
                <a:effectLst>
                  <a:outerShdw dist="71842" dir="2700000" algn="ctr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none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800" b="0" kern="0">
                    <a:solidFill>
                      <a:sysClr val="windowText" lastClr="000000"/>
                    </a:solidFill>
                    <a:latin typeface="Arial" panose="020B0604020202020204" pitchFamily="34" charset="0"/>
                  </a:endParaRPr>
                </a:p>
              </p:txBody>
            </p:sp>
          </p:grpSp>
          <p:sp>
            <p:nvSpPr>
              <p:cNvPr id="40" name="Rectangle 26"/>
              <p:cNvSpPr>
                <a:spLocks noChangeArrowheads="1"/>
              </p:cNvSpPr>
              <p:nvPr/>
            </p:nvSpPr>
            <p:spPr bwMode="gray">
              <a:xfrm>
                <a:off x="955675" y="2729256"/>
                <a:ext cx="1836738" cy="483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0" hangingPunct="0"/>
                <a:r>
                  <a:rPr lang="zh-CN" altLang="en-US" sz="2400" dirty="0" smtClean="0">
                    <a:solidFill>
                      <a:srgbClr val="FEFEFE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目的一</a:t>
                </a: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1932940" y="3237865"/>
            <a:ext cx="8013700" cy="694690"/>
            <a:chOff x="3044" y="5099"/>
            <a:chExt cx="12620" cy="1094"/>
          </a:xfrm>
        </p:grpSpPr>
        <p:grpSp>
          <p:nvGrpSpPr>
            <p:cNvPr id="10" name="组合 61"/>
            <p:cNvGrpSpPr/>
            <p:nvPr/>
          </p:nvGrpSpPr>
          <p:grpSpPr bwMode="auto">
            <a:xfrm>
              <a:off x="6314" y="5111"/>
              <a:ext cx="9351" cy="1083"/>
              <a:chOff x="2803525" y="3626194"/>
              <a:chExt cx="5937885" cy="687387"/>
            </a:xfrm>
          </p:grpSpPr>
          <p:sp>
            <p:nvSpPr>
              <p:cNvPr id="33" name="AutoShape 19"/>
              <p:cNvSpPr>
                <a:spLocks noChangeArrowheads="1"/>
              </p:cNvSpPr>
              <p:nvPr/>
            </p:nvSpPr>
            <p:spPr bwMode="gray">
              <a:xfrm>
                <a:off x="2803525" y="3626194"/>
                <a:ext cx="5937885" cy="687387"/>
              </a:xfrm>
              <a:prstGeom prst="roundRect">
                <a:avLst>
                  <a:gd name="adj" fmla="val 11505"/>
                </a:avLst>
              </a:prstGeom>
              <a:solidFill>
                <a:srgbClr val="CC3399">
                  <a:alpha val="5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6350">
                    <a:solidFill>
                      <a:srgbClr val="000000"/>
                    </a:solidFill>
                    <a:prstDash val="sysDot"/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Text Box 32"/>
              <p:cNvSpPr txBox="1">
                <a:spLocks noChangeArrowheads="1"/>
              </p:cNvSpPr>
              <p:nvPr/>
            </p:nvSpPr>
            <p:spPr bwMode="auto">
              <a:xfrm>
                <a:off x="3487420" y="3793761"/>
                <a:ext cx="4748011" cy="3846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18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重点掌握两种常用双绞线的制作过程。</a:t>
                </a:r>
              </a:p>
            </p:txBody>
          </p:sp>
        </p:grpSp>
        <p:grpSp>
          <p:nvGrpSpPr>
            <p:cNvPr id="16" name="组合 58"/>
            <p:cNvGrpSpPr/>
            <p:nvPr/>
          </p:nvGrpSpPr>
          <p:grpSpPr bwMode="auto">
            <a:xfrm>
              <a:off x="3044" y="5099"/>
              <a:ext cx="4115" cy="1082"/>
              <a:chOff x="727075" y="3618256"/>
              <a:chExt cx="2613025" cy="687388"/>
            </a:xfrm>
          </p:grpSpPr>
          <p:grpSp>
            <p:nvGrpSpPr>
              <p:cNvPr id="17" name="Group 20"/>
              <p:cNvGrpSpPr/>
              <p:nvPr/>
            </p:nvGrpSpPr>
            <p:grpSpPr bwMode="auto">
              <a:xfrm>
                <a:off x="727075" y="3618256"/>
                <a:ext cx="2613025" cy="687388"/>
                <a:chOff x="370" y="2169"/>
                <a:chExt cx="1790" cy="433"/>
              </a:xfrm>
            </p:grpSpPr>
            <p:sp>
              <p:nvSpPr>
                <p:cNvPr id="46" name="AutoShape 21"/>
                <p:cNvSpPr>
                  <a:spLocks noChangeArrowheads="1"/>
                </p:cNvSpPr>
                <p:nvPr/>
              </p:nvSpPr>
              <p:spPr bwMode="gray">
                <a:xfrm>
                  <a:off x="1917" y="2249"/>
                  <a:ext cx="243" cy="240"/>
                </a:xfrm>
                <a:prstGeom prst="rightArrow">
                  <a:avLst>
                    <a:gd name="adj1" fmla="val 50000"/>
                    <a:gd name="adj2" fmla="val 59423"/>
                  </a:avLst>
                </a:prstGeom>
                <a:solidFill>
                  <a:srgbClr val="F8F8F8"/>
                </a:solidFill>
                <a:ln>
                  <a:noFill/>
                </a:ln>
                <a:effectLst>
                  <a:outerShdw dist="71842" dir="2700000" algn="ctr" rotWithShape="0">
                    <a:srgbClr val="010101">
                      <a:alpha val="50000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8" name="Freeform 22"/>
                <p:cNvSpPr/>
                <p:nvPr/>
              </p:nvSpPr>
              <p:spPr bwMode="gray">
                <a:xfrm>
                  <a:off x="370" y="2169"/>
                  <a:ext cx="1549" cy="433"/>
                </a:xfrm>
                <a:custGeom>
                  <a:avLst/>
                  <a:gdLst>
                    <a:gd name="T0" fmla="*/ 252 w 1071"/>
                    <a:gd name="T1" fmla="*/ 0 h 307"/>
                    <a:gd name="T2" fmla="*/ 3234 w 1071"/>
                    <a:gd name="T3" fmla="*/ 0 h 307"/>
                    <a:gd name="T4" fmla="*/ 3234 w 1071"/>
                    <a:gd name="T5" fmla="*/ 556 h 307"/>
                    <a:gd name="T6" fmla="*/ 3192 w 1071"/>
                    <a:gd name="T7" fmla="*/ 757 h 307"/>
                    <a:gd name="T8" fmla="*/ 2987 w 1071"/>
                    <a:gd name="T9" fmla="*/ 848 h 307"/>
                    <a:gd name="T10" fmla="*/ 0 w 1071"/>
                    <a:gd name="T11" fmla="*/ 862 h 307"/>
                    <a:gd name="T12" fmla="*/ 0 w 1071"/>
                    <a:gd name="T13" fmla="*/ 251 h 307"/>
                    <a:gd name="T14" fmla="*/ 62 w 1071"/>
                    <a:gd name="T15" fmla="*/ 49 h 307"/>
                    <a:gd name="T16" fmla="*/ 252 w 1071"/>
                    <a:gd name="T17" fmla="*/ 0 h 30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071" h="307">
                      <a:moveTo>
                        <a:pt x="83" y="0"/>
                      </a:moveTo>
                      <a:lnTo>
                        <a:pt x="1069" y="0"/>
                      </a:lnTo>
                      <a:cubicBezTo>
                        <a:pt x="1069" y="0"/>
                        <a:pt x="1069" y="99"/>
                        <a:pt x="1069" y="198"/>
                      </a:cubicBezTo>
                      <a:cubicBezTo>
                        <a:pt x="1069" y="198"/>
                        <a:pt x="1071" y="248"/>
                        <a:pt x="1055" y="270"/>
                      </a:cubicBezTo>
                      <a:cubicBezTo>
                        <a:pt x="1043" y="288"/>
                        <a:pt x="1019" y="302"/>
                        <a:pt x="987" y="302"/>
                      </a:cubicBezTo>
                      <a:cubicBezTo>
                        <a:pt x="488" y="303"/>
                        <a:pt x="0" y="307"/>
                        <a:pt x="0" y="307"/>
                      </a:cubicBezTo>
                      <a:lnTo>
                        <a:pt x="0" y="89"/>
                      </a:lnTo>
                      <a:cubicBezTo>
                        <a:pt x="3" y="41"/>
                        <a:pt x="7" y="33"/>
                        <a:pt x="21" y="18"/>
                      </a:cubicBezTo>
                      <a:cubicBezTo>
                        <a:pt x="35" y="3"/>
                        <a:pt x="66" y="1"/>
                        <a:pt x="83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822061"/>
                    </a:gs>
                    <a:gs pos="50000">
                      <a:srgbClr val="CC3399"/>
                    </a:gs>
                    <a:gs pos="100000">
                      <a:srgbClr val="822061"/>
                    </a:gs>
                  </a:gsLst>
                  <a:lin ang="5400000" scaled="1"/>
                </a:gradFill>
                <a:ln w="28575" cap="flat" cmpd="sng">
                  <a:solidFill>
                    <a:srgbClr val="FFFFFF"/>
                  </a:solidFill>
                  <a:prstDash val="solid"/>
                  <a:round/>
                </a:ln>
                <a:effectLst>
                  <a:outerShdw dist="71842" dir="2700000" algn="ctr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5" name="Rectangle 27"/>
              <p:cNvSpPr>
                <a:spLocks noChangeArrowheads="1"/>
              </p:cNvSpPr>
              <p:nvPr/>
            </p:nvSpPr>
            <p:spPr bwMode="gray">
              <a:xfrm>
                <a:off x="955675" y="3757956"/>
                <a:ext cx="1836738" cy="483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0" hangingPunct="0"/>
                <a:r>
                  <a:rPr lang="zh-CN" altLang="en-US" sz="2400" dirty="0">
                    <a:solidFill>
                      <a:srgbClr val="FEFEFE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目的二</a:t>
                </a: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942465" y="4596765"/>
            <a:ext cx="8014970" cy="699770"/>
            <a:chOff x="3059" y="7239"/>
            <a:chExt cx="12622" cy="1102"/>
          </a:xfrm>
        </p:grpSpPr>
        <p:grpSp>
          <p:nvGrpSpPr>
            <p:cNvPr id="7" name="组合 62"/>
            <p:cNvGrpSpPr/>
            <p:nvPr/>
          </p:nvGrpSpPr>
          <p:grpSpPr bwMode="auto">
            <a:xfrm>
              <a:off x="6367" y="7239"/>
              <a:ext cx="9314" cy="1082"/>
              <a:chOff x="2836863" y="4685056"/>
              <a:chExt cx="5914741" cy="687388"/>
            </a:xfrm>
          </p:grpSpPr>
          <p:sp>
            <p:nvSpPr>
              <p:cNvPr id="8" name="AutoShape 3"/>
              <p:cNvSpPr>
                <a:spLocks noChangeArrowheads="1"/>
              </p:cNvSpPr>
              <p:nvPr/>
            </p:nvSpPr>
            <p:spPr bwMode="gray">
              <a:xfrm>
                <a:off x="2836863" y="4685056"/>
                <a:ext cx="5914741" cy="687388"/>
              </a:xfrm>
              <a:prstGeom prst="roundRect">
                <a:avLst>
                  <a:gd name="adj" fmla="val 11505"/>
                </a:avLst>
              </a:prstGeom>
              <a:solidFill>
                <a:srgbClr val="009999">
                  <a:alpha val="5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6350">
                    <a:solidFill>
                      <a:srgbClr val="000000"/>
                    </a:solidFill>
                    <a:prstDash val="sysDot"/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Text Box 34"/>
              <p:cNvSpPr txBox="1">
                <a:spLocks noChangeArrowheads="1"/>
              </p:cNvSpPr>
              <p:nvPr/>
            </p:nvSpPr>
            <p:spPr bwMode="auto">
              <a:xfrm>
                <a:off x="3487142" y="4838790"/>
                <a:ext cx="4608513" cy="384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1800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学会使用测试仪测试双绞线的连通性。</a:t>
                </a:r>
              </a:p>
            </p:txBody>
          </p:sp>
        </p:grpSp>
        <p:grpSp>
          <p:nvGrpSpPr>
            <p:cNvPr id="19" name="组合 59"/>
            <p:cNvGrpSpPr/>
            <p:nvPr/>
          </p:nvGrpSpPr>
          <p:grpSpPr bwMode="auto">
            <a:xfrm>
              <a:off x="3059" y="7259"/>
              <a:ext cx="4115" cy="1082"/>
              <a:chOff x="736600" y="4697756"/>
              <a:chExt cx="2613025" cy="687388"/>
            </a:xfrm>
          </p:grpSpPr>
          <p:grpSp>
            <p:nvGrpSpPr>
              <p:cNvPr id="20" name="Group 4"/>
              <p:cNvGrpSpPr/>
              <p:nvPr/>
            </p:nvGrpSpPr>
            <p:grpSpPr bwMode="auto">
              <a:xfrm>
                <a:off x="736600" y="4697756"/>
                <a:ext cx="2613025" cy="687388"/>
                <a:chOff x="370" y="2169"/>
                <a:chExt cx="1790" cy="433"/>
              </a:xfrm>
            </p:grpSpPr>
            <p:sp>
              <p:nvSpPr>
                <p:cNvPr id="21" name="AutoShape 5"/>
                <p:cNvSpPr>
                  <a:spLocks noChangeArrowheads="1"/>
                </p:cNvSpPr>
                <p:nvPr/>
              </p:nvSpPr>
              <p:spPr bwMode="gray">
                <a:xfrm>
                  <a:off x="1917" y="2249"/>
                  <a:ext cx="243" cy="240"/>
                </a:xfrm>
                <a:prstGeom prst="rightArrow">
                  <a:avLst>
                    <a:gd name="adj1" fmla="val 50000"/>
                    <a:gd name="adj2" fmla="val 59423"/>
                  </a:avLst>
                </a:prstGeom>
                <a:solidFill>
                  <a:srgbClr val="F8F8F8"/>
                </a:solidFill>
                <a:ln>
                  <a:noFill/>
                </a:ln>
                <a:effectLst>
                  <a:outerShdw dist="71842" dir="2700000" algn="ctr" rotWithShape="0">
                    <a:srgbClr val="010101">
                      <a:alpha val="50000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22" name="Freeform 6"/>
                <p:cNvSpPr/>
                <p:nvPr/>
              </p:nvSpPr>
              <p:spPr bwMode="gray">
                <a:xfrm>
                  <a:off x="370" y="2169"/>
                  <a:ext cx="1549" cy="433"/>
                </a:xfrm>
                <a:custGeom>
                  <a:avLst/>
                  <a:gdLst>
                    <a:gd name="T0" fmla="*/ 252 w 1071"/>
                    <a:gd name="T1" fmla="*/ 0 h 307"/>
                    <a:gd name="T2" fmla="*/ 3234 w 1071"/>
                    <a:gd name="T3" fmla="*/ 0 h 307"/>
                    <a:gd name="T4" fmla="*/ 3234 w 1071"/>
                    <a:gd name="T5" fmla="*/ 556 h 307"/>
                    <a:gd name="T6" fmla="*/ 3192 w 1071"/>
                    <a:gd name="T7" fmla="*/ 757 h 307"/>
                    <a:gd name="T8" fmla="*/ 2987 w 1071"/>
                    <a:gd name="T9" fmla="*/ 848 h 307"/>
                    <a:gd name="T10" fmla="*/ 0 w 1071"/>
                    <a:gd name="T11" fmla="*/ 862 h 307"/>
                    <a:gd name="T12" fmla="*/ 0 w 1071"/>
                    <a:gd name="T13" fmla="*/ 251 h 307"/>
                    <a:gd name="T14" fmla="*/ 62 w 1071"/>
                    <a:gd name="T15" fmla="*/ 49 h 307"/>
                    <a:gd name="T16" fmla="*/ 252 w 1071"/>
                    <a:gd name="T17" fmla="*/ 0 h 30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071" h="307">
                      <a:moveTo>
                        <a:pt x="83" y="0"/>
                      </a:moveTo>
                      <a:lnTo>
                        <a:pt x="1069" y="0"/>
                      </a:lnTo>
                      <a:cubicBezTo>
                        <a:pt x="1069" y="0"/>
                        <a:pt x="1069" y="99"/>
                        <a:pt x="1069" y="198"/>
                      </a:cubicBezTo>
                      <a:cubicBezTo>
                        <a:pt x="1069" y="198"/>
                        <a:pt x="1071" y="248"/>
                        <a:pt x="1055" y="270"/>
                      </a:cubicBezTo>
                      <a:cubicBezTo>
                        <a:pt x="1043" y="288"/>
                        <a:pt x="1019" y="302"/>
                        <a:pt x="987" y="302"/>
                      </a:cubicBezTo>
                      <a:cubicBezTo>
                        <a:pt x="488" y="303"/>
                        <a:pt x="0" y="307"/>
                        <a:pt x="0" y="307"/>
                      </a:cubicBezTo>
                      <a:lnTo>
                        <a:pt x="0" y="89"/>
                      </a:lnTo>
                      <a:cubicBezTo>
                        <a:pt x="3" y="41"/>
                        <a:pt x="7" y="33"/>
                        <a:pt x="21" y="18"/>
                      </a:cubicBezTo>
                      <a:cubicBezTo>
                        <a:pt x="35" y="3"/>
                        <a:pt x="66" y="1"/>
                        <a:pt x="83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6161"/>
                    </a:gs>
                    <a:gs pos="50000">
                      <a:srgbClr val="009999"/>
                    </a:gs>
                    <a:gs pos="100000">
                      <a:srgbClr val="006161"/>
                    </a:gs>
                  </a:gsLst>
                  <a:lin ang="5400000" scaled="1"/>
                </a:gradFill>
                <a:ln w="28575" cap="flat" cmpd="sng">
                  <a:solidFill>
                    <a:srgbClr val="FFFFFF"/>
                  </a:solidFill>
                  <a:prstDash val="solid"/>
                  <a:round/>
                </a:ln>
                <a:effectLst>
                  <a:outerShdw dist="71842" dir="2700000" algn="ctr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3" name="Rectangle 29"/>
              <p:cNvSpPr>
                <a:spLocks noChangeArrowheads="1"/>
              </p:cNvSpPr>
              <p:nvPr/>
            </p:nvSpPr>
            <p:spPr bwMode="gray">
              <a:xfrm>
                <a:off x="955675" y="4843806"/>
                <a:ext cx="1836738" cy="483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0" hangingPunct="0"/>
                <a:r>
                  <a:rPr lang="zh-CN" altLang="en-US" sz="2400" dirty="0">
                    <a:solidFill>
                      <a:srgbClr val="FEFEFE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目的三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428365" y="2152015"/>
            <a:ext cx="7872095" cy="2362200"/>
            <a:chOff x="5399" y="3389"/>
            <a:chExt cx="12397" cy="3720"/>
          </a:xfrm>
        </p:grpSpPr>
        <p:sp>
          <p:nvSpPr>
            <p:cNvPr id="17" name="文本框 39"/>
            <p:cNvSpPr txBox="1"/>
            <p:nvPr/>
          </p:nvSpPr>
          <p:spPr>
            <a:xfrm>
              <a:off x="9706" y="4548"/>
              <a:ext cx="8090" cy="137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实验设备与条件</a:t>
              </a:r>
            </a:p>
          </p:txBody>
        </p:sp>
        <p:grpSp>
          <p:nvGrpSpPr>
            <p:cNvPr id="25" name="组合 2"/>
            <p:cNvGrpSpPr/>
            <p:nvPr/>
          </p:nvGrpSpPr>
          <p:grpSpPr>
            <a:xfrm>
              <a:off x="5399" y="3389"/>
              <a:ext cx="3720" cy="3720"/>
              <a:chOff x="977900" y="2247899"/>
              <a:chExt cx="2362200" cy="2362200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977900" y="2247899"/>
                <a:ext cx="2362200" cy="2362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EF41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文本框 5"/>
              <p:cNvSpPr txBox="1"/>
              <p:nvPr/>
            </p:nvSpPr>
            <p:spPr>
              <a:xfrm>
                <a:off x="1278296" y="2659409"/>
                <a:ext cx="1736009" cy="156966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algn="ctr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96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二</a:t>
                </a:r>
              </a:p>
            </p:txBody>
          </p:sp>
        </p:grpSp>
      </p:grp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实验设备与条件</a:t>
            </a:r>
            <a:endParaRPr lang="zh-CN" altLang="en-US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50552" y="1651471"/>
            <a:ext cx="6018014" cy="4672318"/>
            <a:chOff x="2334" y="3374"/>
            <a:chExt cx="8299" cy="7064"/>
          </a:xfrm>
        </p:grpSpPr>
        <p:sp>
          <p:nvSpPr>
            <p:cNvPr id="3" name="MH_Other_2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9324" y="7650"/>
              <a:ext cx="1309" cy="27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zh-CN" altLang="en-US" sz="11500" dirty="0">
                  <a:solidFill>
                    <a:schemeClr val="accent2">
                      <a:lumMod val="7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”</a:t>
              </a: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334" y="3374"/>
              <a:ext cx="7581" cy="5208"/>
              <a:chOff x="310" y="1969"/>
              <a:chExt cx="7581" cy="5208"/>
            </a:xfrm>
          </p:grpSpPr>
          <p:sp>
            <p:nvSpPr>
              <p:cNvPr id="7" name="MH_Other_1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310" y="1969"/>
                <a:ext cx="1056" cy="278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zh-CN" altLang="en-US" sz="11500" dirty="0">
                    <a:solidFill>
                      <a:schemeClr val="accent2">
                        <a:lumMod val="75000"/>
                      </a:schemeClr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“</a:t>
                </a:r>
              </a:p>
            </p:txBody>
          </p:sp>
          <p:sp>
            <p:nvSpPr>
              <p:cNvPr id="18" name="MH_Desc_1"/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831" y="2932"/>
                <a:ext cx="7060" cy="4245"/>
              </a:xfrm>
              <a:prstGeom prst="roundRect">
                <a:avLst>
                  <a:gd name="adj" fmla="val 8912"/>
                </a:avLst>
              </a:prstGeom>
              <a:noFill/>
              <a:ln>
                <a:solidFill>
                  <a:srgbClr val="00B0F0"/>
                </a:solidFill>
              </a:ln>
            </p:spPr>
            <p:txBody>
              <a:bodyPr anchor="ctr">
                <a:normAutofit/>
              </a:bodyPr>
              <a:lstStyle/>
              <a:p>
                <a:pPr>
                  <a:lnSpc>
                    <a:spcPct val="140000"/>
                  </a:lnSpc>
                </a:pPr>
                <a:r>
                  <a:rPr lang="en-US" altLang="zh-CN" b="1" dirty="0" smtClean="0">
                    <a:latin typeface="Times New Roman" pitchFamily="18" charset="0"/>
                    <a:ea typeface="微软雅黑" panose="020B0503020204020204" charset="-122"/>
                    <a:cs typeface="Times New Roman" pitchFamily="18" charset="0"/>
                  </a:rPr>
                  <a:t>      </a:t>
                </a:r>
                <a:r>
                  <a:rPr lang="zh-CN" altLang="en-US" b="1" dirty="0" smtClean="0">
                    <a:latin typeface="Times New Roman" pitchFamily="18" charset="0"/>
                    <a:ea typeface="微软雅黑" panose="020B0503020204020204" charset="-122"/>
                    <a:cs typeface="Times New Roman" pitchFamily="18" charset="0"/>
                  </a:rPr>
                  <a:t>5类非屏蔽双绞线（即现在市场上通用的网线），如图3-1所示；RJ-45插头（即通常所说的水晶头，连接在双绞线两端），如图3-2所示；一把专用的RJ-45工具钳，如图3-3所示；一个测线仪，如图3-4所示。</a:t>
                </a: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6518275" y="728980"/>
            <a:ext cx="5400040" cy="5400040"/>
            <a:chOff x="10265" y="1148"/>
            <a:chExt cx="8504" cy="8504"/>
          </a:xfrm>
        </p:grpSpPr>
        <p:cxnSp>
          <p:nvCxnSpPr>
            <p:cNvPr id="8" name="直接连接符 7"/>
            <p:cNvCxnSpPr/>
            <p:nvPr/>
          </p:nvCxnSpPr>
          <p:spPr>
            <a:xfrm flipV="1">
              <a:off x="10265" y="5400"/>
              <a:ext cx="8504" cy="0"/>
            </a:xfrm>
            <a:prstGeom prst="line">
              <a:avLst/>
            </a:prstGeom>
            <a:ln w="12700" cmpd="sng">
              <a:solidFill>
                <a:schemeClr val="accent1">
                  <a:shade val="50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rot="16200000" flipV="1">
              <a:off x="10465" y="5400"/>
              <a:ext cx="8504" cy="0"/>
            </a:xfrm>
            <a:prstGeom prst="line">
              <a:avLst/>
            </a:prstGeom>
            <a:ln w="12700" cmpd="sng">
              <a:solidFill>
                <a:schemeClr val="accent1">
                  <a:shade val="50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/>
            <p:cNvGrpSpPr/>
            <p:nvPr/>
          </p:nvGrpSpPr>
          <p:grpSpPr>
            <a:xfrm>
              <a:off x="10611" y="2621"/>
              <a:ext cx="3468" cy="2542"/>
              <a:chOff x="10611" y="2621"/>
              <a:chExt cx="3468" cy="2542"/>
            </a:xfrm>
          </p:grpSpPr>
          <p:pic>
            <p:nvPicPr>
              <p:cNvPr id="5" name="图片 48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052" y="2621"/>
                <a:ext cx="2587" cy="1966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0" name="文本框 19"/>
              <p:cNvSpPr txBox="1"/>
              <p:nvPr/>
            </p:nvSpPr>
            <p:spPr>
              <a:xfrm>
                <a:off x="10611" y="4587"/>
                <a:ext cx="3468" cy="5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图3-1  非屏蔽双绞线</a:t>
                </a: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5440" y="2723"/>
              <a:ext cx="2888" cy="2440"/>
              <a:chOff x="15440" y="2723"/>
              <a:chExt cx="2888" cy="2440"/>
            </a:xfrm>
          </p:grpSpPr>
          <p:pic>
            <p:nvPicPr>
              <p:cNvPr id="10" name="图片 49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93" y="2723"/>
                <a:ext cx="1181" cy="186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2" name="文本框 21"/>
              <p:cNvSpPr txBox="1"/>
              <p:nvPr/>
            </p:nvSpPr>
            <p:spPr>
              <a:xfrm>
                <a:off x="15440" y="4587"/>
                <a:ext cx="2888" cy="5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图3-2  RJ-45插头</a:t>
                </a: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0721" y="6014"/>
              <a:ext cx="3248" cy="3441"/>
              <a:chOff x="10721" y="6014"/>
              <a:chExt cx="3248" cy="3441"/>
            </a:xfrm>
          </p:grpSpPr>
          <p:pic>
            <p:nvPicPr>
              <p:cNvPr id="11" name="图片 50" descr="DSC01428"/>
              <p:cNvPicPr>
                <a:picLocks noChangeAspect="1"/>
              </p:cNvPicPr>
              <p:nvPr/>
            </p:nvPicPr>
            <p:blipFill>
              <a:blip r:embed="rId10" cstate="print"/>
              <a:srcRect t="2313" b="47104"/>
              <a:stretch>
                <a:fillRect/>
              </a:stretch>
            </p:blipFill>
            <p:spPr>
              <a:xfrm>
                <a:off x="11113" y="6014"/>
                <a:ext cx="2465" cy="261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3" name="文本框 22"/>
              <p:cNvSpPr txBox="1"/>
              <p:nvPr/>
            </p:nvSpPr>
            <p:spPr>
              <a:xfrm>
                <a:off x="10721" y="8879"/>
                <a:ext cx="3248" cy="5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图3-3  RJ-45工具钳</a:t>
                </a: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15264" y="6587"/>
              <a:ext cx="3238" cy="2618"/>
              <a:chOff x="15264" y="6587"/>
              <a:chExt cx="3238" cy="2618"/>
            </a:xfrm>
          </p:grpSpPr>
          <p:pic>
            <p:nvPicPr>
              <p:cNvPr id="12" name="图片 51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5264" y="6587"/>
                <a:ext cx="3239" cy="2042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690" y="8629"/>
                <a:ext cx="2388" cy="5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图3-4  测线仪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7"/>
          <p:cNvSpPr/>
          <p:nvPr>
            <p:custDataLst>
              <p:tags r:id="rId1"/>
            </p:custDataLst>
          </p:nvPr>
        </p:nvSpPr>
        <p:spPr bwMode="auto">
          <a:xfrm>
            <a:off x="-2117" y="0"/>
            <a:ext cx="7249584" cy="68580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2" name="组合 2"/>
          <p:cNvGrpSpPr/>
          <p:nvPr/>
        </p:nvGrpSpPr>
        <p:grpSpPr>
          <a:xfrm>
            <a:off x="3428449" y="2152106"/>
            <a:ext cx="2362200" cy="2362200"/>
            <a:chOff x="977900" y="2247899"/>
            <a:chExt cx="2362200" cy="2362200"/>
          </a:xfrm>
        </p:grpSpPr>
        <p:sp>
          <p:nvSpPr>
            <p:cNvPr id="26" name="椭圆 25"/>
            <p:cNvSpPr/>
            <p:nvPr/>
          </p:nvSpPr>
          <p:spPr>
            <a:xfrm>
              <a:off x="977900" y="2247899"/>
              <a:ext cx="2362200" cy="23622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4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文本框 5"/>
            <p:cNvSpPr txBox="1"/>
            <p:nvPr/>
          </p:nvSpPr>
          <p:spPr>
            <a:xfrm>
              <a:off x="1405296" y="2672744"/>
              <a:ext cx="1736009" cy="1657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9600" b="1" dirty="0" smtClean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三</a:t>
              </a:r>
            </a:p>
          </p:txBody>
        </p:sp>
      </p:grpSp>
      <p:sp>
        <p:nvSpPr>
          <p:cNvPr id="13" name="文本框 39"/>
          <p:cNvSpPr txBox="1"/>
          <p:nvPr/>
        </p:nvSpPr>
        <p:spPr>
          <a:xfrm>
            <a:off x="5978525" y="2876550"/>
            <a:ext cx="5137150" cy="87439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实验要求与说明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54380" y="260985"/>
            <a:ext cx="7660640" cy="855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dirty="0">
                <a:solidFill>
                  <a:srgbClr val="00B0F0"/>
                </a:solidFill>
                <a:sym typeface="+mn-ea"/>
              </a:rPr>
              <a:t> </a:t>
            </a:r>
            <a:r>
              <a:rPr lang="zh-CN" altLang="en-US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j-ea"/>
                <a:cs typeface="+mn-cs"/>
                <a:sym typeface="+mn-ea"/>
              </a:rPr>
              <a:t>实验要求与说明</a:t>
            </a:r>
            <a:endParaRPr lang="zh-CN" altLang="en-US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17240" y="1737360"/>
            <a:ext cx="5478145" cy="3860165"/>
            <a:chOff x="5224" y="2736"/>
            <a:chExt cx="8627" cy="6079"/>
          </a:xfrm>
        </p:grpSpPr>
        <p:sp>
          <p:nvSpPr>
            <p:cNvPr id="43" name="矩形 42"/>
            <p:cNvSpPr/>
            <p:nvPr/>
          </p:nvSpPr>
          <p:spPr>
            <a:xfrm>
              <a:off x="5347" y="3033"/>
              <a:ext cx="8505" cy="578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224" y="2904"/>
              <a:ext cx="2290" cy="2277"/>
            </a:xfrm>
            <a:prstGeom prst="rect">
              <a:avLst/>
            </a:prstGeom>
          </p:spPr>
        </p:pic>
        <p:sp>
          <p:nvSpPr>
            <p:cNvPr id="45" name="Text Box 44"/>
            <p:cNvSpPr txBox="1">
              <a:spLocks noChangeArrowheads="1"/>
            </p:cNvSpPr>
            <p:nvPr/>
          </p:nvSpPr>
          <p:spPr bwMode="auto">
            <a:xfrm>
              <a:off x="6008" y="4194"/>
              <a:ext cx="7182" cy="30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>
                      <a:alpha val="30000"/>
                    </a:srgbClr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 indent="457200" defTabSz="720725">
                <a:lnSpc>
                  <a:spcPct val="135000"/>
                </a:lnSpc>
                <a:defRPr sz="160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  <a:lvl2pPr defTabSz="720725" eaLnBrk="0" hangingPunct="0"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defTabSz="720725" eaLnBrk="0" hangingPunct="0"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defTabSz="720725" eaLnBrk="0" hangingPunct="0"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defTabSz="720725" eaLnBrk="0" hangingPunct="0"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defTabSz="720725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defTabSz="720725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defTabSz="720725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defTabSz="720725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/>
              <a:r>
                <a:rPr lang="en-US" sz="1800" dirty="0">
                  <a:solidFill>
                    <a:schemeClr val="tx1"/>
                  </a:solidFill>
                </a:rPr>
                <a:t>      </a:t>
              </a:r>
              <a:r>
                <a:rPr sz="1800" dirty="0">
                  <a:solidFill>
                    <a:schemeClr val="tx1"/>
                  </a:solidFill>
                </a:rPr>
                <a:t>先观察并了解各个实验器材的使用方法，简单判断双绞线和水晶头质量的好坏，然后独立制作一根直通线，并通过测线仪测试做好的网线，确认无误并且合格的情况下，再制作一根交叉线。</a:t>
              </a:r>
            </a:p>
          </p:txBody>
        </p:sp>
        <p:sp>
          <p:nvSpPr>
            <p:cNvPr id="47" name="TextBox 6"/>
            <p:cNvSpPr txBox="1"/>
            <p:nvPr/>
          </p:nvSpPr>
          <p:spPr>
            <a:xfrm rot="18836568">
              <a:off x="5004" y="3461"/>
              <a:ext cx="2056" cy="6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要求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&amp;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说明</a:t>
              </a:r>
            </a:p>
          </p:txBody>
        </p:sp>
      </p:grpSp>
      <p:pic>
        <p:nvPicPr>
          <p:cNvPr id="39" name="图片 38" descr="t01063ee2706b69cb9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1340" y="4837430"/>
            <a:ext cx="1276350" cy="12763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89760" y="1800225"/>
            <a:ext cx="72542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/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双绞线以及线序标准</a:t>
            </a:r>
            <a:endParaRPr lang="en-US" altLang="zh-CN" dirty="0" smtClean="0"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  <a:p>
            <a:pPr marL="285750" indent="-285750"/>
            <a:endParaRPr lang="en-US" altLang="zh-CN" dirty="0" smtClean="0"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  <a:p>
            <a:pPr marL="285750" indent="-285750"/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双绞线的分类</a:t>
            </a:r>
            <a:endParaRPr lang="en-US" altLang="zh-CN" dirty="0" smtClean="0"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  <a:p>
            <a:pPr marL="285750" indent="-285750"/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按照 抗电磁干扰能力</a:t>
            </a:r>
            <a:r>
              <a:rPr lang="en-US" altLang="zh-CN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:</a:t>
            </a:r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屏蔽双绞线和无屏蔽双绞线</a:t>
            </a:r>
            <a:r>
              <a:rPr lang="en-US" altLang="zh-CN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(6</a:t>
            </a:r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类</a:t>
            </a:r>
            <a:r>
              <a:rPr lang="en-US" altLang="zh-CN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)</a:t>
            </a:r>
          </a:p>
          <a:p>
            <a:pPr marL="285750" indent="-285750"/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线序 标准</a:t>
            </a:r>
            <a:r>
              <a:rPr lang="en-US" altLang="zh-CN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EIA/TIA-568B标准的线序是：橙白 橙 绿白 蓝 蓝白 绿 棕白 棕；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Times New Roman" pitchFamily="18" charset="0"/>
                <a:ea typeface="微软雅黑" panose="020B0503020204020204" charset="-122"/>
                <a:cs typeface="Times New Roman" pitchFamily="18" charset="0"/>
                <a:sym typeface="+mn-ea"/>
              </a:rPr>
              <a:t>EIA/TIA-568A的线序是：绿白 绿 橙白 蓝 蓝白 橙 棕白 棕。</a:t>
            </a:r>
            <a:endParaRPr lang="zh-CN" altLang="en-US" b="1" dirty="0">
              <a:latin typeface="Times New Roman" pitchFamily="18" charset="0"/>
              <a:ea typeface="微软雅黑" panose="020B0503020204020204" charset="-122"/>
              <a:cs typeface="Times New Roman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500">
        <p:random/>
      </p:transition>
    </mc:Choice>
    <mc:Fallback>
      <p:transition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矩形 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2808"/>
  <p:tag name="MH_LIBRARY" val="GRAPHIC"/>
  <p:tag name="MH_TYPE" val="Other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2808"/>
  <p:tag name="MH_LIBRARY" val="GRAPHIC"/>
  <p:tag name="MH_TYPE" val="Other"/>
  <p:tag name="MH_ORDER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文本框 2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直接连接符 2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Text Box 2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直接连接符 2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文本框 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Other"/>
  <p:tag name="MH_ORDER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Other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Desc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文本框 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Shap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Shap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Other"/>
  <p:tag name="MH_ORDER" val="2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Other"/>
  <p:tag name="MH_ORDER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7135404"/>
  <p:tag name="MH_LIBRARY" val="GRAPHIC"/>
  <p:tag name="MH_TYPE" val="Desc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11154116"/>
  <p:tag name="MH_LIBRARY" val="GRAPHIC"/>
  <p:tag name="MH_ORDER" val="文本框 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74220"/>
  <p:tag name="MH_LIBRARY" val="GRAPHIC"/>
  <p:tag name="MH_TYPE" val="Other"/>
  <p:tag name="MH_ORDER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3337"/>
  <p:tag name="MH_LIBRARY" val="GRAPHIC"/>
  <p:tag name="MH_ORDER" val="任意多边形 17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596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96"/>
  <p:tag name="KSO_WM_UNIT_TYPE" val="a"/>
  <p:tag name="KSO_WM_UNIT_INDEX" val="1"/>
  <p:tag name="KSO_WM_UNIT_ID" val="custom160596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TuWHP#"/>
  <p:tag name="MH_LAYOUT" val="SubTitleText"/>
  <p:tag name="MH" val="20161213152808"/>
  <p:tag name="MH_LIBRARY" val="GRAPHI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2808"/>
  <p:tag name="MH_LIBRARY" val="GRAPHIC"/>
  <p:tag name="MH_TYPE" val="Picture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13152808"/>
  <p:tag name="MH_LIBRARY" val="GRAPHIC"/>
  <p:tag name="MH_TYPE" val="Text"/>
  <p:tag name="MH_ORDER" val="1"/>
</p:tagLst>
</file>

<file path=ppt/theme/theme1.xml><?xml version="1.0" encoding="utf-8"?>
<a:theme xmlns:a="http://schemas.openxmlformats.org/drawingml/2006/main" name="1_A000120141119A01PPBG">
  <a:themeElements>
    <a:clrScheme name="自定义 49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EF4150"/>
      </a:accent1>
      <a:accent2>
        <a:srgbClr val="FBAD24"/>
      </a:accent2>
      <a:accent3>
        <a:srgbClr val="58BDA8"/>
      </a:accent3>
      <a:accent4>
        <a:srgbClr val="E8766A"/>
      </a:accent4>
      <a:accent5>
        <a:srgbClr val="CCD373"/>
      </a:accent5>
      <a:accent6>
        <a:srgbClr val="E86ABB"/>
      </a:accent6>
      <a:hlink>
        <a:srgbClr val="447195"/>
      </a:hlink>
      <a:folHlink>
        <a:srgbClr val="7F7F7F"/>
      </a:folHlink>
    </a:clrScheme>
    <a:fontScheme name="自定义 3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1195</Words>
  <Application>WPS 演示</Application>
  <PresentationFormat>自定义</PresentationFormat>
  <Paragraphs>122</Paragraphs>
  <Slides>23</Slides>
  <Notes>14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1_A000120141119A01PPBG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ZYK</dc:creator>
  <cp:lastModifiedBy>ccb</cp:lastModifiedBy>
  <cp:revision>141</cp:revision>
  <dcterms:created xsi:type="dcterms:W3CDTF">2016-12-08T02:43:00Z</dcterms:created>
  <dcterms:modified xsi:type="dcterms:W3CDTF">2020-12-22T09:39:20Z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